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65"/>
  </p:notesMasterIdLst>
  <p:handoutMasterIdLst>
    <p:handoutMasterId r:id="rId66"/>
  </p:handoutMasterIdLst>
  <p:sldIdLst>
    <p:sldId id="758" r:id="rId2"/>
    <p:sldId id="760" r:id="rId3"/>
    <p:sldId id="902" r:id="rId4"/>
    <p:sldId id="759" r:id="rId5"/>
    <p:sldId id="834" r:id="rId6"/>
    <p:sldId id="835" r:id="rId7"/>
    <p:sldId id="836" r:id="rId8"/>
    <p:sldId id="837" r:id="rId9"/>
    <p:sldId id="904" r:id="rId10"/>
    <p:sldId id="838" r:id="rId11"/>
    <p:sldId id="840" r:id="rId12"/>
    <p:sldId id="841" r:id="rId13"/>
    <p:sldId id="842" r:id="rId14"/>
    <p:sldId id="845" r:id="rId15"/>
    <p:sldId id="846" r:id="rId16"/>
    <p:sldId id="905" r:id="rId17"/>
    <p:sldId id="847" r:id="rId18"/>
    <p:sldId id="848" r:id="rId19"/>
    <p:sldId id="849" r:id="rId20"/>
    <p:sldId id="850" r:id="rId21"/>
    <p:sldId id="851" r:id="rId22"/>
    <p:sldId id="852" r:id="rId23"/>
    <p:sldId id="854" r:id="rId24"/>
    <p:sldId id="855" r:id="rId25"/>
    <p:sldId id="856" r:id="rId26"/>
    <p:sldId id="857" r:id="rId27"/>
    <p:sldId id="858" r:id="rId28"/>
    <p:sldId id="860" r:id="rId29"/>
    <p:sldId id="861" r:id="rId30"/>
    <p:sldId id="862" r:id="rId31"/>
    <p:sldId id="863" r:id="rId32"/>
    <p:sldId id="865" r:id="rId33"/>
    <p:sldId id="866" r:id="rId34"/>
    <p:sldId id="872" r:id="rId35"/>
    <p:sldId id="873" r:id="rId36"/>
    <p:sldId id="868" r:id="rId37"/>
    <p:sldId id="869" r:id="rId38"/>
    <p:sldId id="874" r:id="rId39"/>
    <p:sldId id="870" r:id="rId40"/>
    <p:sldId id="875" r:id="rId41"/>
    <p:sldId id="871" r:id="rId42"/>
    <p:sldId id="876" r:id="rId43"/>
    <p:sldId id="877" r:id="rId44"/>
    <p:sldId id="878" r:id="rId45"/>
    <p:sldId id="879" r:id="rId46"/>
    <p:sldId id="881" r:id="rId47"/>
    <p:sldId id="880" r:id="rId48"/>
    <p:sldId id="885" r:id="rId49"/>
    <p:sldId id="882" r:id="rId50"/>
    <p:sldId id="886" r:id="rId51"/>
    <p:sldId id="887" r:id="rId52"/>
    <p:sldId id="888" r:id="rId53"/>
    <p:sldId id="889" r:id="rId54"/>
    <p:sldId id="891" r:id="rId55"/>
    <p:sldId id="892" r:id="rId56"/>
    <p:sldId id="893" r:id="rId57"/>
    <p:sldId id="894" r:id="rId58"/>
    <p:sldId id="895" r:id="rId59"/>
    <p:sldId id="896" r:id="rId60"/>
    <p:sldId id="908" r:id="rId61"/>
    <p:sldId id="907" r:id="rId62"/>
    <p:sldId id="766" r:id="rId63"/>
    <p:sldId id="901" r:id="rId64"/>
  </p:sldIdLst>
  <p:sldSz cx="9144000" cy="5143500" type="screen16x9"/>
  <p:notesSz cx="6797675" cy="9926638"/>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cmAuthor>
  <p:cmAuthor id="2" name="Bob Vachon" initials="BV" lastIdx="24"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79" autoAdjust="0"/>
    <p:restoredTop sz="84658" autoAdjust="0"/>
  </p:normalViewPr>
  <p:slideViewPr>
    <p:cSldViewPr snapToGrid="0" showGuides="1">
      <p:cViewPr varScale="1">
        <p:scale>
          <a:sx n="120" d="100"/>
          <a:sy n="120" d="100"/>
        </p:scale>
        <p:origin x="1068" y="90"/>
      </p:cViewPr>
      <p:guideLst>
        <p:guide orient="horz" pos="1620"/>
        <p:guide pos="336"/>
      </p:guideLst>
    </p:cSldViewPr>
  </p:slid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919B46D8-CAB7-459B-A4BF-D3906435B095}" type="datetimeFigureOut">
              <a:rPr lang="en-US" smtClean="0"/>
              <a:t>1/18/2019</a:t>
            </a:fld>
            <a:endParaRPr lang="en-US"/>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65353061-A2BB-4D0B-BBCE-06FB86A483FE}" type="slidenum">
              <a:rPr lang="en-US" smtClean="0"/>
              <a:t>‹#›</a:t>
            </a:fld>
            <a:endParaRPr lang="en-US"/>
          </a:p>
        </p:txBody>
      </p:sp>
    </p:spTree>
    <p:extLst>
      <p:ext uri="{BB962C8B-B14F-4D97-AF65-F5344CB8AC3E}">
        <p14:creationId xmlns:p14="http://schemas.microsoft.com/office/powerpoint/2010/main" val="6661351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136337D9-3022-3D41-8D8A-BDF2F3B0DD8E}" type="datetimeFigureOut">
              <a:rPr lang="en-US" smtClean="0"/>
              <a:t>1/18/2019</a:t>
            </a:fld>
            <a:endParaRPr lang="en-US" dirty="0"/>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b="0" dirty="0" smtClean="0"/>
              <a:t>Cisco Networking Academy Program</a:t>
            </a:r>
          </a:p>
          <a:p>
            <a:pPr>
              <a:buFontTx/>
              <a:buNone/>
            </a:pPr>
            <a:r>
              <a:rPr lang="en-US" b="0" dirty="0" smtClean="0"/>
              <a:t>Routing and Switching Essentials </a:t>
            </a:r>
            <a:r>
              <a:rPr lang="en-US" b="0" baseline="0" dirty="0" smtClean="0"/>
              <a:t>v6.0</a:t>
            </a:r>
            <a:endParaRPr lang="en-US" b="0" dirty="0" smtClean="0"/>
          </a:p>
          <a:p>
            <a:pPr>
              <a:buFontTx/>
              <a:buNone/>
            </a:pPr>
            <a:r>
              <a:rPr lang="en-US" sz="1200" b="0" dirty="0" smtClean="0"/>
              <a:t>Chapter 1: Routing Concepts</a:t>
            </a:r>
            <a:endParaRPr lang="en-GB" b="0" dirty="0" smtClean="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149680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1.1.1.4 –</a:t>
            </a:r>
            <a:r>
              <a:rPr lang="en-US" baseline="0" dirty="0" smtClean="0"/>
              <a:t> </a:t>
            </a:r>
            <a:r>
              <a:rPr lang="en-US" sz="1200" b="0" i="0" kern="1200" dirty="0" smtClean="0">
                <a:solidFill>
                  <a:schemeClr val="tx1"/>
                </a:solidFill>
                <a:effectLst/>
                <a:latin typeface="+mn-lt"/>
                <a:ea typeface="+mn-ea"/>
                <a:cs typeface="+mn-cs"/>
              </a:rPr>
              <a:t>Routers</a:t>
            </a:r>
            <a:r>
              <a:rPr lang="en-US" sz="1200" b="0" i="0" kern="1200" baseline="0" dirty="0" smtClean="0">
                <a:solidFill>
                  <a:schemeClr val="tx1"/>
                </a:solidFill>
                <a:effectLst/>
                <a:latin typeface="+mn-lt"/>
                <a:ea typeface="+mn-ea"/>
                <a:cs typeface="+mn-cs"/>
              </a:rPr>
              <a:t> Interconnect Networks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246810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1.1.1.5 –</a:t>
            </a:r>
            <a:r>
              <a:rPr lang="en-US" baseline="0" dirty="0" smtClean="0"/>
              <a:t> </a:t>
            </a:r>
            <a:r>
              <a:rPr lang="en-US" sz="1200" b="0" i="0" kern="1200" dirty="0" smtClean="0">
                <a:solidFill>
                  <a:schemeClr val="tx1"/>
                </a:solidFill>
                <a:effectLst/>
                <a:latin typeface="+mn-lt"/>
                <a:ea typeface="+mn-ea"/>
                <a:cs typeface="+mn-cs"/>
              </a:rPr>
              <a:t>Routers</a:t>
            </a:r>
            <a:r>
              <a:rPr lang="en-US" sz="1200" b="0" i="0" kern="1200" baseline="0" dirty="0" smtClean="0">
                <a:solidFill>
                  <a:schemeClr val="tx1"/>
                </a:solidFill>
                <a:effectLst/>
                <a:latin typeface="+mn-lt"/>
                <a:ea typeface="+mn-ea"/>
                <a:cs typeface="+mn-cs"/>
              </a:rPr>
              <a:t> Choose Best Paths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5312556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1.1.1.6 –</a:t>
            </a:r>
            <a:r>
              <a:rPr lang="en-US" baseline="0" dirty="0" smtClean="0"/>
              <a:t> </a:t>
            </a:r>
            <a:r>
              <a:rPr lang="en-US" sz="1200" b="0" i="0" kern="1200" baseline="0" dirty="0" smtClean="0">
                <a:solidFill>
                  <a:schemeClr val="tx1"/>
                </a:solidFill>
                <a:effectLst/>
                <a:latin typeface="+mn-lt"/>
                <a:ea typeface="+mn-ea"/>
                <a:cs typeface="+mn-cs"/>
              </a:rPr>
              <a:t>Packet Forwarding Mechanisms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4181385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1.1.1.6 –</a:t>
            </a:r>
            <a:r>
              <a:rPr lang="en-US" baseline="0" dirty="0" smtClean="0"/>
              <a:t> </a:t>
            </a:r>
            <a:r>
              <a:rPr lang="en-US" sz="1200" b="0" i="0" kern="1200" baseline="0" dirty="0" smtClean="0">
                <a:solidFill>
                  <a:schemeClr val="tx1"/>
                </a:solidFill>
                <a:effectLst/>
                <a:latin typeface="+mn-lt"/>
                <a:ea typeface="+mn-ea"/>
                <a:cs typeface="+mn-cs"/>
              </a:rPr>
              <a:t>Packet Forwarding Mechanisms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4007642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1.1.2.1 –</a:t>
            </a:r>
            <a:r>
              <a:rPr lang="en-US" baseline="0" dirty="0" smtClean="0"/>
              <a:t> </a:t>
            </a:r>
            <a:r>
              <a:rPr lang="en-US" sz="1200" b="0" i="0" kern="1200" dirty="0" smtClean="0">
                <a:solidFill>
                  <a:schemeClr val="tx1"/>
                </a:solidFill>
                <a:effectLst/>
                <a:latin typeface="+mn-lt"/>
                <a:ea typeface="+mn-ea"/>
                <a:cs typeface="+mn-cs"/>
              </a:rPr>
              <a:t>Connect</a:t>
            </a:r>
            <a:r>
              <a:rPr lang="en-US" sz="1200" b="0" i="0" kern="1200" baseline="0" dirty="0" smtClean="0">
                <a:solidFill>
                  <a:schemeClr val="tx1"/>
                </a:solidFill>
                <a:effectLst/>
                <a:latin typeface="+mn-lt"/>
                <a:ea typeface="+mn-ea"/>
                <a:cs typeface="+mn-cs"/>
              </a:rPr>
              <a:t> to a Network</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2674889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1.1.2.1 –</a:t>
            </a:r>
            <a:r>
              <a:rPr lang="en-US" baseline="0" dirty="0" smtClean="0"/>
              <a:t> </a:t>
            </a:r>
            <a:r>
              <a:rPr lang="en-US" sz="1200" b="0" i="0" kern="1200" dirty="0" smtClean="0">
                <a:solidFill>
                  <a:schemeClr val="tx1"/>
                </a:solidFill>
                <a:effectLst/>
                <a:latin typeface="+mn-lt"/>
                <a:ea typeface="+mn-ea"/>
                <a:cs typeface="+mn-cs"/>
              </a:rPr>
              <a:t>Connect</a:t>
            </a:r>
            <a:r>
              <a:rPr lang="en-US" sz="1200" b="0" i="0" kern="1200" baseline="0" dirty="0" smtClean="0">
                <a:solidFill>
                  <a:schemeClr val="tx1"/>
                </a:solidFill>
                <a:effectLst/>
                <a:latin typeface="+mn-lt"/>
                <a:ea typeface="+mn-ea"/>
                <a:cs typeface="+mn-cs"/>
              </a:rPr>
              <a:t> to a Network</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36410503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1.1.2.1 –</a:t>
            </a:r>
            <a:r>
              <a:rPr lang="en-US" baseline="0" dirty="0" smtClean="0"/>
              <a:t> </a:t>
            </a:r>
            <a:r>
              <a:rPr lang="en-US" sz="1200" b="0" i="0" kern="1200" dirty="0" smtClean="0">
                <a:solidFill>
                  <a:schemeClr val="tx1"/>
                </a:solidFill>
                <a:effectLst/>
                <a:latin typeface="+mn-lt"/>
                <a:ea typeface="+mn-ea"/>
                <a:cs typeface="+mn-cs"/>
              </a:rPr>
              <a:t>Connect</a:t>
            </a:r>
            <a:r>
              <a:rPr lang="en-US" sz="1200" b="0" i="0" kern="1200" baseline="0" dirty="0" smtClean="0">
                <a:solidFill>
                  <a:schemeClr val="tx1"/>
                </a:solidFill>
                <a:effectLst/>
                <a:latin typeface="+mn-lt"/>
                <a:ea typeface="+mn-ea"/>
                <a:cs typeface="+mn-cs"/>
              </a:rPr>
              <a:t> to a Network</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276595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1.1.2.2 –</a:t>
            </a:r>
            <a:r>
              <a:rPr lang="en-US" baseline="0" dirty="0" smtClean="0"/>
              <a:t> </a:t>
            </a:r>
            <a:r>
              <a:rPr lang="en-US" sz="1200" b="0" i="0" kern="1200" dirty="0" smtClean="0">
                <a:solidFill>
                  <a:schemeClr val="tx1"/>
                </a:solidFill>
                <a:effectLst/>
                <a:latin typeface="+mn-lt"/>
                <a:ea typeface="+mn-ea"/>
                <a:cs typeface="+mn-cs"/>
              </a:rPr>
              <a:t>Default Gateways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861795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1.1.2.3 –</a:t>
            </a:r>
            <a:r>
              <a:rPr lang="en-US" baseline="0" dirty="0" smtClean="0"/>
              <a:t> </a:t>
            </a:r>
            <a:r>
              <a:rPr lang="en-US" sz="1200" b="0" i="0" kern="1200" dirty="0" smtClean="0">
                <a:solidFill>
                  <a:schemeClr val="tx1"/>
                </a:solidFill>
                <a:effectLst/>
                <a:latin typeface="+mn-lt"/>
                <a:ea typeface="+mn-ea"/>
                <a:cs typeface="+mn-cs"/>
              </a:rPr>
              <a:t>Document Network Addressing</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3436611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1.1.2.4 –</a:t>
            </a:r>
            <a:r>
              <a:rPr lang="en-US" baseline="0" dirty="0" smtClean="0"/>
              <a:t> </a:t>
            </a:r>
            <a:r>
              <a:rPr lang="en-US" sz="1200" b="0" i="0" kern="1200" dirty="0" smtClean="0">
                <a:solidFill>
                  <a:schemeClr val="tx1"/>
                </a:solidFill>
                <a:effectLst/>
                <a:latin typeface="+mn-lt"/>
                <a:ea typeface="+mn-ea"/>
                <a:cs typeface="+mn-cs"/>
              </a:rPr>
              <a:t>Enable IP on a Host</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3735601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877157" y="9423413"/>
            <a:ext cx="805650" cy="311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2</a:t>
            </a:fld>
            <a:endParaRPr lang="en-US" sz="800" b="0" dirty="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smtClean="0"/>
              <a:t>Cisco Networking Academy Program</a:t>
            </a:r>
          </a:p>
          <a:p>
            <a:pPr>
              <a:buFontTx/>
              <a:buNone/>
            </a:pPr>
            <a:r>
              <a:rPr lang="en-US" b="0" baseline="0" dirty="0" smtClean="0"/>
              <a:t>Routing and Switching Essentials v6.0</a:t>
            </a:r>
            <a:endParaRPr lang="en-US" b="0" dirty="0" smtClean="0"/>
          </a:p>
          <a:p>
            <a:pPr>
              <a:buFontTx/>
              <a:buNone/>
            </a:pPr>
            <a:r>
              <a:rPr lang="en-US" sz="1200" b="0" dirty="0" smtClean="0"/>
              <a:t>Chapter 1: Routing Concepts</a:t>
            </a:r>
            <a:endParaRPr lang="en-GB" b="0" dirty="0" smtClean="0"/>
          </a:p>
          <a:p>
            <a:endParaRPr lang="en-GB" dirty="0" smtClean="0"/>
          </a:p>
        </p:txBody>
      </p:sp>
    </p:spTree>
    <p:extLst>
      <p:ext uri="{BB962C8B-B14F-4D97-AF65-F5344CB8AC3E}">
        <p14:creationId xmlns:p14="http://schemas.microsoft.com/office/powerpoint/2010/main" val="1024752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1.1.2.5 –</a:t>
            </a:r>
            <a:r>
              <a:rPr lang="en-US" baseline="0" dirty="0" smtClean="0"/>
              <a:t> </a:t>
            </a:r>
            <a:r>
              <a:rPr lang="en-US" sz="1200" b="0" i="0" kern="1200" dirty="0" smtClean="0">
                <a:solidFill>
                  <a:schemeClr val="tx1"/>
                </a:solidFill>
                <a:effectLst/>
                <a:latin typeface="+mn-lt"/>
                <a:ea typeface="+mn-ea"/>
                <a:cs typeface="+mn-cs"/>
              </a:rPr>
              <a:t>Device LEDs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30044257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1.1.2.6 –</a:t>
            </a:r>
            <a:r>
              <a:rPr lang="en-US" baseline="0" dirty="0" smtClean="0"/>
              <a:t> </a:t>
            </a:r>
            <a:r>
              <a:rPr lang="en-US" sz="1200" b="0" i="0" kern="1200" dirty="0" smtClean="0">
                <a:solidFill>
                  <a:schemeClr val="tx1"/>
                </a:solidFill>
                <a:effectLst/>
                <a:latin typeface="+mn-lt"/>
                <a:ea typeface="+mn-ea"/>
                <a:cs typeface="+mn-cs"/>
              </a:rPr>
              <a:t>Console Access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2280045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1.1.2 – Connect Devices</a:t>
            </a:r>
          </a:p>
          <a:p>
            <a:r>
              <a:rPr lang="en-US" dirty="0" smtClean="0"/>
              <a:t>1.1.2.7 –</a:t>
            </a:r>
            <a:r>
              <a:rPr lang="en-US" baseline="0" dirty="0" smtClean="0"/>
              <a:t> </a:t>
            </a:r>
            <a:r>
              <a:rPr lang="en-US" sz="1200" b="0" i="0" kern="1200" dirty="0" smtClean="0">
                <a:solidFill>
                  <a:schemeClr val="tx1"/>
                </a:solidFill>
                <a:effectLst/>
                <a:latin typeface="+mn-lt"/>
                <a:ea typeface="+mn-ea"/>
                <a:cs typeface="+mn-cs"/>
              </a:rPr>
              <a:t>Enable IP on a Switch</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760363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1.1.3 – Router Basic Settings</a:t>
            </a:r>
          </a:p>
          <a:p>
            <a:r>
              <a:rPr lang="en-US" dirty="0" smtClean="0"/>
              <a:t>1.1.3.1 –</a:t>
            </a:r>
            <a:r>
              <a:rPr lang="en-US" baseline="0" dirty="0" smtClean="0"/>
              <a:t> </a:t>
            </a:r>
            <a:r>
              <a:rPr lang="en-US" sz="1200" b="0" i="0" kern="1200" baseline="0" dirty="0" smtClean="0">
                <a:solidFill>
                  <a:schemeClr val="tx1"/>
                </a:solidFill>
                <a:effectLst/>
                <a:latin typeface="+mn-lt"/>
                <a:ea typeface="+mn-ea"/>
                <a:cs typeface="+mn-cs"/>
              </a:rPr>
              <a:t>Configure Basic Router Settings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3139735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1.1.3 – Router Basic Settings</a:t>
            </a:r>
          </a:p>
          <a:p>
            <a:r>
              <a:rPr lang="en-US" dirty="0" smtClean="0"/>
              <a:t>1.1.3.2 –</a:t>
            </a:r>
            <a:r>
              <a:rPr lang="en-US" baseline="0" dirty="0" smtClean="0"/>
              <a:t> </a:t>
            </a:r>
            <a:r>
              <a:rPr lang="en-US" sz="1200" b="0" i="0" kern="1200" baseline="0" dirty="0" smtClean="0">
                <a:solidFill>
                  <a:schemeClr val="tx1"/>
                </a:solidFill>
                <a:effectLst/>
                <a:latin typeface="+mn-lt"/>
                <a:ea typeface="+mn-ea"/>
                <a:cs typeface="+mn-cs"/>
              </a:rPr>
              <a:t>Configure an IPv4 Router Interface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27047208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1.1.3 – Router Basic Settings</a:t>
            </a:r>
          </a:p>
          <a:p>
            <a:r>
              <a:rPr lang="en-US" dirty="0" smtClean="0"/>
              <a:t>1.1.3.3 –</a:t>
            </a:r>
            <a:r>
              <a:rPr lang="en-US" baseline="0" dirty="0" smtClean="0"/>
              <a:t> </a:t>
            </a:r>
            <a:r>
              <a:rPr lang="en-US" sz="1200" b="0" i="0" kern="1200" baseline="0" dirty="0" smtClean="0">
                <a:solidFill>
                  <a:schemeClr val="tx1"/>
                </a:solidFill>
                <a:effectLst/>
                <a:latin typeface="+mn-lt"/>
                <a:ea typeface="+mn-ea"/>
                <a:cs typeface="+mn-cs"/>
              </a:rPr>
              <a:t>Configure an IPv6 Router Interface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36602068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1.1.3 – Router Basic Settings</a:t>
            </a:r>
          </a:p>
          <a:p>
            <a:r>
              <a:rPr lang="en-US" dirty="0" smtClean="0"/>
              <a:t>1.1.3.3 –</a:t>
            </a:r>
            <a:r>
              <a:rPr lang="en-US" baseline="0" dirty="0" smtClean="0"/>
              <a:t> </a:t>
            </a:r>
            <a:r>
              <a:rPr lang="en-US" sz="1200" b="0" i="0" kern="1200" baseline="0" dirty="0" smtClean="0">
                <a:solidFill>
                  <a:schemeClr val="tx1"/>
                </a:solidFill>
                <a:effectLst/>
                <a:latin typeface="+mn-lt"/>
                <a:ea typeface="+mn-ea"/>
                <a:cs typeface="+mn-cs"/>
              </a:rPr>
              <a:t>Configure an IPv6 Router Interface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30505521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1.1.3 – Router Basic Settings</a:t>
            </a:r>
          </a:p>
          <a:p>
            <a:r>
              <a:rPr lang="en-US" dirty="0" smtClean="0"/>
              <a:t>1.1.3.4 –</a:t>
            </a:r>
            <a:r>
              <a:rPr lang="en-US" baseline="0" dirty="0" smtClean="0"/>
              <a:t> Configure a</a:t>
            </a:r>
            <a:r>
              <a:rPr lang="en-US" sz="1200" b="0" i="0" kern="1200" baseline="0" dirty="0" smtClean="0">
                <a:solidFill>
                  <a:schemeClr val="tx1"/>
                </a:solidFill>
                <a:effectLst/>
                <a:latin typeface="+mn-lt"/>
                <a:ea typeface="+mn-ea"/>
                <a:cs typeface="+mn-cs"/>
              </a:rPr>
              <a:t>n IPv4 Loopback Interface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6393762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1.1.4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Verify Connectivity of Directly Connected Networks</a:t>
            </a:r>
          </a:p>
          <a:p>
            <a:r>
              <a:rPr lang="en-US" dirty="0" smtClean="0"/>
              <a:t>1.1.4.1 –</a:t>
            </a:r>
            <a:r>
              <a:rPr lang="en-US" baseline="0" dirty="0" smtClean="0"/>
              <a:t> Verify Interface Settings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32514679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1.1.4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Verify Connectivity of Directly Connected Networks</a:t>
            </a:r>
          </a:p>
          <a:p>
            <a:r>
              <a:rPr lang="en-US" dirty="0" smtClean="0"/>
              <a:t>1.1.4.2 –</a:t>
            </a:r>
            <a:r>
              <a:rPr lang="en-US" baseline="0" dirty="0" smtClean="0"/>
              <a:t> Verify IPv6 Interface Settings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1848359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877157" y="9423413"/>
            <a:ext cx="805650" cy="311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solidFill>
                  <a:prstClr val="black"/>
                </a:solidFill>
              </a:rPr>
              <a:pPr algn="r"/>
              <a:t>3</a:t>
            </a:fld>
            <a:endParaRPr lang="en-US" sz="800" b="0" dirty="0">
              <a:solidFill>
                <a:prstClr val="black"/>
              </a:solidFill>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smtClean="0"/>
              <a:t>Cisco Networking Academy Program</a:t>
            </a:r>
          </a:p>
          <a:p>
            <a:pPr>
              <a:buFontTx/>
              <a:buNone/>
            </a:pPr>
            <a:r>
              <a:rPr lang="en-US" b="0" baseline="0" dirty="0" smtClean="0"/>
              <a:t>Routing and Switching Essentials v6.0</a:t>
            </a:r>
            <a:endParaRPr lang="en-US" b="0" dirty="0" smtClean="0"/>
          </a:p>
          <a:p>
            <a:pPr>
              <a:buFontTx/>
              <a:buNone/>
            </a:pPr>
            <a:r>
              <a:rPr lang="en-US" sz="1200" b="0" dirty="0" smtClean="0"/>
              <a:t>Chapter 1: Routing Concepts</a:t>
            </a:r>
            <a:endParaRPr lang="en-GB" b="0" dirty="0" smtClean="0"/>
          </a:p>
          <a:p>
            <a:endParaRPr lang="en-GB" dirty="0" smtClean="0"/>
          </a:p>
        </p:txBody>
      </p:sp>
    </p:spTree>
    <p:extLst>
      <p:ext uri="{BB962C8B-B14F-4D97-AF65-F5344CB8AC3E}">
        <p14:creationId xmlns:p14="http://schemas.microsoft.com/office/powerpoint/2010/main" val="29048395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1.1.4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Verify Connectivity of Directly Connected Networks</a:t>
            </a:r>
          </a:p>
          <a:p>
            <a:r>
              <a:rPr lang="en-US" dirty="0" smtClean="0"/>
              <a:t>1.1.4.3 –</a:t>
            </a:r>
            <a:r>
              <a:rPr lang="en-US" baseline="0" dirty="0" smtClean="0"/>
              <a:t> Filter Show Command Output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7438963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1.1.4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Verify Connectivity of Directly Connected Networks</a:t>
            </a:r>
          </a:p>
          <a:p>
            <a:r>
              <a:rPr lang="en-US" dirty="0" smtClean="0"/>
              <a:t>1.1.4.4 – Command History Feature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21628958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1.1.4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Verify Connectivity of Directly Connected Networks</a:t>
            </a:r>
          </a:p>
          <a:p>
            <a:r>
              <a:rPr lang="en-US" dirty="0" smtClean="0"/>
              <a:t>1.1.4.6 – Lab – Configuring Basic Router Settings with IOS CLI</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17397631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smtClean="0"/>
              <a:t>1 – Routing</a:t>
            </a:r>
            <a:r>
              <a:rPr lang="en-US" sz="1200" b="0" baseline="0" dirty="0" smtClean="0"/>
              <a:t> Concepts</a:t>
            </a:r>
            <a:endParaRPr lang="en-US" sz="1200" b="0" dirty="0" smtClean="0"/>
          </a:p>
          <a:p>
            <a:pPr>
              <a:buFontTx/>
              <a:buNone/>
            </a:pPr>
            <a:r>
              <a:rPr lang="en-US" sz="1200" b="0" dirty="0" smtClean="0"/>
              <a:t>1.2 – Routing Decisions</a:t>
            </a:r>
            <a:endParaRPr lang="en-GB" b="0" dirty="0" smtClean="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4347788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1.2.1.1</a:t>
            </a:r>
            <a:r>
              <a:rPr lang="en-US" baseline="0" dirty="0" smtClean="0"/>
              <a:t> – Router Switching Function</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2335481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1.2.1.1</a:t>
            </a:r>
            <a:r>
              <a:rPr lang="en-US" baseline="0" dirty="0" smtClean="0"/>
              <a:t> – Router Switching Function</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35271900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1.2.1.2</a:t>
            </a:r>
            <a:r>
              <a:rPr lang="en-US" baseline="0" dirty="0" smtClean="0"/>
              <a:t> – Send a Packet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2540824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1.2.1.3</a:t>
            </a:r>
            <a:r>
              <a:rPr lang="en-US" baseline="0" dirty="0" smtClean="0"/>
              <a:t> – Forward to the Next Hop</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31767476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1.2.1.3</a:t>
            </a:r>
            <a:r>
              <a:rPr lang="en-US" baseline="0" dirty="0" smtClean="0"/>
              <a:t> – Forward to the Next Hop</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32424096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1.2.1.4</a:t>
            </a:r>
            <a:r>
              <a:rPr lang="en-US" baseline="0" dirty="0" smtClean="0"/>
              <a:t> – Packet Routing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2199781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smtClean="0"/>
              <a:t>1 – Routing</a:t>
            </a:r>
            <a:r>
              <a:rPr lang="en-US" sz="1200" b="0" baseline="0" dirty="0" smtClean="0"/>
              <a:t> Concepts</a:t>
            </a:r>
            <a:endParaRPr lang="en-US" sz="1200" b="0" dirty="0" smtClean="0"/>
          </a:p>
          <a:p>
            <a:pPr>
              <a:buFontTx/>
              <a:buNone/>
            </a:pPr>
            <a:r>
              <a:rPr lang="en-US" sz="1200" b="0" dirty="0" smtClean="0"/>
              <a:t>1.1 – Router</a:t>
            </a:r>
            <a:r>
              <a:rPr lang="en-US" sz="1200" b="0" baseline="0" dirty="0" smtClean="0"/>
              <a:t> Initial Configuration</a:t>
            </a:r>
            <a:endParaRPr lang="en-GB" b="0" dirty="0" smtClean="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1.2.1.4</a:t>
            </a:r>
            <a:r>
              <a:rPr lang="en-US" baseline="0" dirty="0" smtClean="0"/>
              <a:t> – Packet Routing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19862685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1.2.1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Switching Packets Between Networks</a:t>
            </a:r>
          </a:p>
          <a:p>
            <a:r>
              <a:rPr lang="en-US" dirty="0" smtClean="0"/>
              <a:t>1.2.1.5</a:t>
            </a:r>
            <a:r>
              <a:rPr lang="en-US" baseline="0" dirty="0" smtClean="0"/>
              <a:t> – Reach the Destination</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12586066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1.2.2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Path Determination</a:t>
            </a:r>
          </a:p>
          <a:p>
            <a:r>
              <a:rPr lang="en-US" dirty="0" smtClean="0"/>
              <a:t>1.2.2.1</a:t>
            </a:r>
            <a:r>
              <a:rPr lang="en-US" baseline="0" dirty="0" smtClean="0"/>
              <a:t> – Routing Decisions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28189052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1.2.2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Path Determination</a:t>
            </a:r>
          </a:p>
          <a:p>
            <a:r>
              <a:rPr lang="en-US" dirty="0" smtClean="0"/>
              <a:t>1.2.2.2</a:t>
            </a:r>
            <a:r>
              <a:rPr lang="en-US" baseline="0" dirty="0" smtClean="0"/>
              <a:t> – Best Path</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22898867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1.2.2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Path Determination</a:t>
            </a:r>
          </a:p>
          <a:p>
            <a:r>
              <a:rPr lang="en-US" dirty="0" smtClean="0"/>
              <a:t>1.2.2.3</a:t>
            </a:r>
            <a:r>
              <a:rPr lang="en-US" baseline="0" dirty="0" smtClean="0"/>
              <a:t> – Load Balancing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41374660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 – Routing Decisions</a:t>
            </a:r>
          </a:p>
          <a:p>
            <a:r>
              <a:rPr lang="en-US" dirty="0" smtClean="0"/>
              <a:t>1.2.2 – </a:t>
            </a:r>
            <a:r>
              <a:rPr kumimoji="0" lang="en-US" sz="1200" b="0" i="0" u="none" strike="noStrike" kern="1200" cap="none" spc="0" normalizeH="0" baseline="0" noProof="0" dirty="0" smtClean="0">
                <a:ln>
                  <a:noFill/>
                </a:ln>
                <a:solidFill>
                  <a:prstClr val="black"/>
                </a:solidFill>
                <a:effectLst/>
                <a:uLnTx/>
                <a:uFillTx/>
                <a:latin typeface="+mn-lt"/>
                <a:ea typeface="+mn-ea"/>
                <a:cs typeface="+mn-cs"/>
              </a:rPr>
              <a:t>Path Determination</a:t>
            </a:r>
          </a:p>
          <a:p>
            <a:r>
              <a:rPr lang="en-US" dirty="0" smtClean="0"/>
              <a:t>1.2.2.4</a:t>
            </a:r>
            <a:r>
              <a:rPr lang="en-US" baseline="0" dirty="0" smtClean="0"/>
              <a:t> – Administrative Distance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172899886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smtClean="0"/>
              <a:t>1 – Routing</a:t>
            </a:r>
            <a:r>
              <a:rPr lang="en-US" sz="1200" b="0" baseline="0" dirty="0" smtClean="0"/>
              <a:t> Concepts</a:t>
            </a:r>
            <a:endParaRPr lang="en-US" sz="1200" b="0" dirty="0" smtClean="0"/>
          </a:p>
          <a:p>
            <a:pPr>
              <a:buFontTx/>
              <a:buNone/>
            </a:pPr>
            <a:r>
              <a:rPr lang="en-US" sz="1200" b="0" dirty="0" smtClean="0"/>
              <a:t>1.3 – Router</a:t>
            </a:r>
            <a:r>
              <a:rPr lang="en-US" sz="1200" b="0" baseline="0" dirty="0" smtClean="0"/>
              <a:t> Operation</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46</a:t>
            </a:fld>
            <a:endParaRPr lang="en-US" dirty="0">
              <a:solidFill>
                <a:prstClr val="black"/>
              </a:solidFill>
            </a:endParaRPr>
          </a:p>
        </p:txBody>
      </p:sp>
    </p:spTree>
    <p:extLst>
      <p:ext uri="{BB962C8B-B14F-4D97-AF65-F5344CB8AC3E}">
        <p14:creationId xmlns:p14="http://schemas.microsoft.com/office/powerpoint/2010/main" val="8607115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1.3.1</a:t>
            </a:r>
            <a:r>
              <a:rPr lang="en-US" baseline="0" dirty="0" smtClean="0"/>
              <a:t> – Analyze the Routing Table</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1.3.1.1</a:t>
            </a:r>
            <a:r>
              <a:rPr lang="en-US" baseline="0" dirty="0" smtClean="0"/>
              <a:t> – The Routing Table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13430412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1.3.1</a:t>
            </a:r>
            <a:r>
              <a:rPr lang="en-US" baseline="0" dirty="0" smtClean="0"/>
              <a:t> – Analyze the Routing Table</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1.3.1.2</a:t>
            </a:r>
            <a:r>
              <a:rPr lang="en-US" baseline="0" dirty="0" smtClean="0"/>
              <a:t> – Routing Table Sources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48</a:t>
            </a:fld>
            <a:endParaRPr lang="en-US" dirty="0">
              <a:solidFill>
                <a:prstClr val="black"/>
              </a:solidFill>
            </a:endParaRPr>
          </a:p>
        </p:txBody>
      </p:sp>
    </p:spTree>
    <p:extLst>
      <p:ext uri="{BB962C8B-B14F-4D97-AF65-F5344CB8AC3E}">
        <p14:creationId xmlns:p14="http://schemas.microsoft.com/office/powerpoint/2010/main" val="41579728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1.3.1</a:t>
            </a:r>
            <a:r>
              <a:rPr lang="en-US" baseline="0" dirty="0" smtClean="0"/>
              <a:t> – Analyze the Routing Table</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1.3.1.3</a:t>
            </a:r>
            <a:r>
              <a:rPr lang="en-US" baseline="0" dirty="0" smtClean="0"/>
              <a:t> – Remote Network Routing Entries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417442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1.1.1.1 – </a:t>
            </a:r>
            <a:r>
              <a:rPr lang="en-US" sz="1200" b="0" i="0" kern="1200" dirty="0" smtClean="0">
                <a:solidFill>
                  <a:schemeClr val="tx1"/>
                </a:solidFill>
                <a:effectLst/>
                <a:latin typeface="+mn-lt"/>
                <a:ea typeface="+mn-ea"/>
                <a:cs typeface="+mn-cs"/>
              </a:rPr>
              <a:t>Characteristics of a Network</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26868486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1.3.2</a:t>
            </a:r>
            <a:r>
              <a:rPr lang="en-US" baseline="0" dirty="0" smtClean="0"/>
              <a:t> – Directly Connected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1.3.2.1</a:t>
            </a:r>
            <a:r>
              <a:rPr lang="en-US" baseline="0" dirty="0" smtClean="0"/>
              <a:t> – Directly Connected Interfaces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321343020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1.3.2</a:t>
            </a:r>
            <a:r>
              <a:rPr lang="en-US" baseline="0" dirty="0" smtClean="0"/>
              <a:t> – Directly Connected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1.3.2.2</a:t>
            </a:r>
            <a:r>
              <a:rPr lang="en-US" baseline="0" dirty="0" smtClean="0"/>
              <a:t> – Directly Connected Routing Table Entries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51</a:t>
            </a:fld>
            <a:endParaRPr lang="en-US" dirty="0">
              <a:solidFill>
                <a:prstClr val="black"/>
              </a:solidFill>
            </a:endParaRPr>
          </a:p>
        </p:txBody>
      </p:sp>
    </p:spTree>
    <p:extLst>
      <p:ext uri="{BB962C8B-B14F-4D97-AF65-F5344CB8AC3E}">
        <p14:creationId xmlns:p14="http://schemas.microsoft.com/office/powerpoint/2010/main" val="39784775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1.3.2</a:t>
            </a:r>
            <a:r>
              <a:rPr lang="en-US" baseline="0" dirty="0" smtClean="0"/>
              <a:t> – Directly Connected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1.3.2.3</a:t>
            </a:r>
            <a:r>
              <a:rPr lang="en-US" baseline="0" dirty="0" smtClean="0"/>
              <a:t> – Directly Connected Examples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52</a:t>
            </a:fld>
            <a:endParaRPr lang="en-US" dirty="0">
              <a:solidFill>
                <a:prstClr val="black"/>
              </a:solidFill>
            </a:endParaRPr>
          </a:p>
        </p:txBody>
      </p:sp>
    </p:spTree>
    <p:extLst>
      <p:ext uri="{BB962C8B-B14F-4D97-AF65-F5344CB8AC3E}">
        <p14:creationId xmlns:p14="http://schemas.microsoft.com/office/powerpoint/2010/main" val="54884482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1.3.2</a:t>
            </a:r>
            <a:r>
              <a:rPr lang="en-US" baseline="0" dirty="0" smtClean="0"/>
              <a:t> – Directly Connected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1.3.2.4</a:t>
            </a:r>
            <a:r>
              <a:rPr lang="en-US" baseline="0" dirty="0" smtClean="0"/>
              <a:t> – Directly Connected IPv6 Example</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53</a:t>
            </a:fld>
            <a:endParaRPr lang="en-US" dirty="0">
              <a:solidFill>
                <a:prstClr val="black"/>
              </a:solidFill>
            </a:endParaRPr>
          </a:p>
        </p:txBody>
      </p:sp>
    </p:spTree>
    <p:extLst>
      <p:ext uri="{BB962C8B-B14F-4D97-AF65-F5344CB8AC3E}">
        <p14:creationId xmlns:p14="http://schemas.microsoft.com/office/powerpoint/2010/main" val="314302794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1.3.3</a:t>
            </a:r>
            <a:r>
              <a:rPr lang="en-US" baseline="0" dirty="0" smtClean="0"/>
              <a:t> – Statically Learned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1.3.3.1</a:t>
            </a:r>
            <a:r>
              <a:rPr lang="en-US" baseline="0" dirty="0" smtClean="0"/>
              <a:t> – Static Routes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54</a:t>
            </a:fld>
            <a:endParaRPr lang="en-US" dirty="0">
              <a:solidFill>
                <a:prstClr val="black"/>
              </a:solidFill>
            </a:endParaRPr>
          </a:p>
        </p:txBody>
      </p:sp>
    </p:spTree>
    <p:extLst>
      <p:ext uri="{BB962C8B-B14F-4D97-AF65-F5344CB8AC3E}">
        <p14:creationId xmlns:p14="http://schemas.microsoft.com/office/powerpoint/2010/main" val="14521946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1.3.3</a:t>
            </a:r>
            <a:r>
              <a:rPr lang="en-US" baseline="0" dirty="0" smtClean="0"/>
              <a:t> – </a:t>
            </a:r>
            <a:r>
              <a:rPr lang="en-US" baseline="0" smtClean="0"/>
              <a:t>Statically Learned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1.3.3.1</a:t>
            </a:r>
            <a:r>
              <a:rPr lang="en-US" baseline="0" dirty="0" smtClean="0"/>
              <a:t> – Static Routes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55</a:t>
            </a:fld>
            <a:endParaRPr lang="en-US" dirty="0">
              <a:solidFill>
                <a:prstClr val="black"/>
              </a:solidFill>
            </a:endParaRPr>
          </a:p>
        </p:txBody>
      </p:sp>
    </p:spTree>
    <p:extLst>
      <p:ext uri="{BB962C8B-B14F-4D97-AF65-F5344CB8AC3E}">
        <p14:creationId xmlns:p14="http://schemas.microsoft.com/office/powerpoint/2010/main" val="450952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1.3.3</a:t>
            </a:r>
            <a:r>
              <a:rPr lang="en-US" baseline="0" dirty="0" smtClean="0"/>
              <a:t> – Statically Learned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1.3.3.2</a:t>
            </a:r>
            <a:r>
              <a:rPr lang="en-US" baseline="0" dirty="0" smtClean="0"/>
              <a:t> – Static Route Examples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56</a:t>
            </a:fld>
            <a:endParaRPr lang="en-US" dirty="0">
              <a:solidFill>
                <a:prstClr val="black"/>
              </a:solidFill>
            </a:endParaRPr>
          </a:p>
        </p:txBody>
      </p:sp>
    </p:spTree>
    <p:extLst>
      <p:ext uri="{BB962C8B-B14F-4D97-AF65-F5344CB8AC3E}">
        <p14:creationId xmlns:p14="http://schemas.microsoft.com/office/powerpoint/2010/main" val="3098466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1.3.3</a:t>
            </a:r>
            <a:r>
              <a:rPr lang="en-US" baseline="0" dirty="0" smtClean="0"/>
              <a:t> – Statically Learned Routes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1.3.3.3</a:t>
            </a:r>
            <a:r>
              <a:rPr lang="en-US" baseline="0" dirty="0" smtClean="0"/>
              <a:t> – Static IPv6 Route Examples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57</a:t>
            </a:fld>
            <a:endParaRPr lang="en-US" dirty="0">
              <a:solidFill>
                <a:prstClr val="black"/>
              </a:solidFill>
            </a:endParaRPr>
          </a:p>
        </p:txBody>
      </p:sp>
    </p:spTree>
    <p:extLst>
      <p:ext uri="{BB962C8B-B14F-4D97-AF65-F5344CB8AC3E}">
        <p14:creationId xmlns:p14="http://schemas.microsoft.com/office/powerpoint/2010/main" val="233004390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1.3.4</a:t>
            </a:r>
            <a:r>
              <a:rPr lang="en-US" baseline="0" dirty="0" smtClean="0"/>
              <a:t> – Dynamic Routing Protocols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1.3.4.1</a:t>
            </a:r>
            <a:r>
              <a:rPr lang="en-US" baseline="0" dirty="0" smtClean="0"/>
              <a:t> – Dynamic Routing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58</a:t>
            </a:fld>
            <a:endParaRPr lang="en-US" dirty="0">
              <a:solidFill>
                <a:prstClr val="black"/>
              </a:solidFill>
            </a:endParaRPr>
          </a:p>
        </p:txBody>
      </p:sp>
    </p:spTree>
    <p:extLst>
      <p:ext uri="{BB962C8B-B14F-4D97-AF65-F5344CB8AC3E}">
        <p14:creationId xmlns:p14="http://schemas.microsoft.com/office/powerpoint/2010/main" val="277470136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1.3 – Router Operation</a:t>
            </a:r>
          </a:p>
          <a:p>
            <a:r>
              <a:rPr lang="en-US" dirty="0" smtClean="0"/>
              <a:t>1.3.4</a:t>
            </a:r>
            <a:r>
              <a:rPr lang="en-US" baseline="0" dirty="0" smtClean="0"/>
              <a:t> – Dynamic Routing Protocols</a:t>
            </a:r>
            <a:endParaRPr kumimoji="0" lang="en-US" sz="1200" b="0" i="0" u="none" strike="noStrike" kern="1200" cap="none" spc="0" normalizeH="0" baseline="0" noProof="0" dirty="0" smtClean="0">
              <a:ln>
                <a:noFill/>
              </a:ln>
              <a:solidFill>
                <a:prstClr val="black"/>
              </a:solidFill>
              <a:effectLst/>
              <a:uLnTx/>
              <a:uFillTx/>
              <a:latin typeface="+mn-lt"/>
              <a:ea typeface="+mn-ea"/>
              <a:cs typeface="+mn-cs"/>
            </a:endParaRPr>
          </a:p>
          <a:p>
            <a:r>
              <a:rPr lang="en-US" dirty="0" smtClean="0"/>
              <a:t>1.3.4.2</a:t>
            </a:r>
            <a:r>
              <a:rPr lang="en-US" baseline="0" dirty="0" smtClean="0"/>
              <a:t> – IPv4 Routing Protocols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59</a:t>
            </a:fld>
            <a:endParaRPr lang="en-US" dirty="0">
              <a:solidFill>
                <a:prstClr val="black"/>
              </a:solidFill>
            </a:endParaRPr>
          </a:p>
        </p:txBody>
      </p:sp>
    </p:spTree>
    <p:extLst>
      <p:ext uri="{BB962C8B-B14F-4D97-AF65-F5344CB8AC3E}">
        <p14:creationId xmlns:p14="http://schemas.microsoft.com/office/powerpoint/2010/main" val="2661139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1.1.1.1 – </a:t>
            </a:r>
            <a:r>
              <a:rPr lang="en-US" sz="1200" b="0" i="0" kern="1200" dirty="0" smtClean="0">
                <a:solidFill>
                  <a:schemeClr val="tx1"/>
                </a:solidFill>
                <a:effectLst/>
                <a:latin typeface="+mn-lt"/>
                <a:ea typeface="+mn-ea"/>
                <a:cs typeface="+mn-cs"/>
              </a:rPr>
              <a:t>Characteristics of </a:t>
            </a:r>
            <a:r>
              <a:rPr lang="en-US" sz="1200" b="0" i="0" kern="1200" smtClean="0">
                <a:solidFill>
                  <a:schemeClr val="tx1"/>
                </a:solidFill>
                <a:effectLst/>
                <a:latin typeface="+mn-lt"/>
                <a:ea typeface="+mn-ea"/>
                <a:cs typeface="+mn-cs"/>
              </a:rPr>
              <a:t>a Network</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22798554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smtClean="0"/>
              <a:t>1 – Routing</a:t>
            </a:r>
            <a:r>
              <a:rPr lang="en-US" sz="1200" b="0" baseline="0" dirty="0" smtClean="0"/>
              <a:t> Concepts</a:t>
            </a:r>
            <a:endParaRPr lang="en-US" sz="1200" b="0" dirty="0" smtClean="0"/>
          </a:p>
          <a:p>
            <a:pPr>
              <a:buFontTx/>
              <a:buNone/>
            </a:pPr>
            <a:r>
              <a:rPr lang="en-US" sz="1200" b="0" dirty="0" smtClean="0"/>
              <a:t>1.4 – Summary</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60</a:t>
            </a:fld>
            <a:endParaRPr lang="en-US" dirty="0">
              <a:solidFill>
                <a:prstClr val="black"/>
              </a:solidFill>
            </a:endParaRPr>
          </a:p>
        </p:txBody>
      </p:sp>
    </p:spTree>
    <p:extLst>
      <p:ext uri="{BB962C8B-B14F-4D97-AF65-F5344CB8AC3E}">
        <p14:creationId xmlns:p14="http://schemas.microsoft.com/office/powerpoint/2010/main" val="30195829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61</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t>2.4 – Summary</a:t>
            </a:r>
          </a:p>
          <a:p>
            <a:r>
              <a:rPr lang="en-US" dirty="0" smtClean="0"/>
              <a:t>2.4.1 – </a:t>
            </a:r>
            <a:r>
              <a:rPr lang="en-US" sz="1200" b="0" i="0" kern="1200" dirty="0" smtClean="0">
                <a:solidFill>
                  <a:schemeClr val="tx1"/>
                </a:solidFill>
                <a:effectLst/>
                <a:latin typeface="+mn-lt"/>
                <a:ea typeface="+mn-ea"/>
                <a:cs typeface="+mn-cs"/>
              </a:rPr>
              <a:t>Conclusion 	</a:t>
            </a:r>
            <a:endParaRPr lang="en-US" dirty="0" smtClean="0"/>
          </a:p>
          <a:p>
            <a:pPr>
              <a:lnSpc>
                <a:spcPct val="80000"/>
              </a:lnSpc>
              <a:buFontTx/>
              <a:buNone/>
            </a:pPr>
            <a:r>
              <a:rPr lang="en-US" altLang="en-US" dirty="0" smtClean="0"/>
              <a:t>2.4.1.3 – </a:t>
            </a:r>
            <a:r>
              <a:rPr lang="en-US" dirty="0" smtClean="0"/>
              <a:t>Chapter 2: Configure a Network Operating System</a:t>
            </a:r>
            <a:endParaRPr lang="en-US" altLang="en-US" dirty="0" smtClean="0"/>
          </a:p>
        </p:txBody>
      </p:sp>
    </p:spTree>
    <p:extLst>
      <p:ext uri="{BB962C8B-B14F-4D97-AF65-F5344CB8AC3E}">
        <p14:creationId xmlns:p14="http://schemas.microsoft.com/office/powerpoint/2010/main" val="122826739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pPr/>
              <a:t>62</a:t>
            </a:fld>
            <a:endParaRPr lang="en-US" sz="800"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smtClean="0">
                <a:latin typeface="Arial" charset="0"/>
              </a:rPr>
              <a:t>New Terms and Commands</a:t>
            </a:r>
            <a:endParaRPr lang="en-US" dirty="0"/>
          </a:p>
        </p:txBody>
      </p:sp>
    </p:spTree>
    <p:extLst>
      <p:ext uri="{BB962C8B-B14F-4D97-AF65-F5344CB8AC3E}">
        <p14:creationId xmlns:p14="http://schemas.microsoft.com/office/powerpoint/2010/main" val="3846647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solidFill>
                  <a:prstClr val="black"/>
                </a:solidFill>
              </a:rPr>
              <a:pPr/>
              <a:t>63</a:t>
            </a:fld>
            <a:endParaRPr lang="en-US" sz="800" dirty="0">
              <a:solidFill>
                <a:prstClr val="black"/>
              </a:solidFill>
            </a:endParaRPr>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smtClean="0">
                <a:latin typeface="Arial" charset="0"/>
              </a:rPr>
              <a:t>New Terms and Commands</a:t>
            </a:r>
            <a:endParaRPr lang="en-US" dirty="0"/>
          </a:p>
        </p:txBody>
      </p:sp>
    </p:spTree>
    <p:extLst>
      <p:ext uri="{BB962C8B-B14F-4D97-AF65-F5344CB8AC3E}">
        <p14:creationId xmlns:p14="http://schemas.microsoft.com/office/powerpoint/2010/main" val="629463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1.1.1.2 – </a:t>
            </a:r>
            <a:r>
              <a:rPr lang="en-US" sz="1200" b="0" i="0" kern="1200" dirty="0" smtClean="0">
                <a:solidFill>
                  <a:schemeClr val="tx1"/>
                </a:solidFill>
                <a:effectLst/>
                <a:latin typeface="+mn-lt"/>
                <a:ea typeface="+mn-ea"/>
                <a:cs typeface="+mn-cs"/>
              </a:rPr>
              <a:t>Why Routing?</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2390839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1.1.1.3 –</a:t>
            </a:r>
            <a:r>
              <a:rPr lang="en-US" baseline="0" dirty="0" smtClean="0"/>
              <a:t> </a:t>
            </a:r>
            <a:r>
              <a:rPr lang="en-US" sz="1200" b="0" i="0" kern="1200" dirty="0" smtClean="0">
                <a:solidFill>
                  <a:schemeClr val="tx1"/>
                </a:solidFill>
                <a:effectLst/>
                <a:latin typeface="+mn-lt"/>
                <a:ea typeface="+mn-ea"/>
                <a:cs typeface="+mn-cs"/>
              </a:rPr>
              <a:t>Routers</a:t>
            </a:r>
            <a:r>
              <a:rPr lang="en-US" sz="1200" b="0" i="0" kern="1200" baseline="0" dirty="0" smtClean="0">
                <a:solidFill>
                  <a:schemeClr val="tx1"/>
                </a:solidFill>
                <a:effectLst/>
                <a:latin typeface="+mn-lt"/>
                <a:ea typeface="+mn-ea"/>
                <a:cs typeface="+mn-cs"/>
              </a:rPr>
              <a:t> Are Computers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182065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1.1 – Router Initial Configuration</a:t>
            </a:r>
          </a:p>
          <a:p>
            <a:r>
              <a:rPr lang="en-US" dirty="0" smtClean="0"/>
              <a:t>1.1.1 – Router Functions</a:t>
            </a:r>
          </a:p>
          <a:p>
            <a:r>
              <a:rPr lang="en-US" dirty="0" smtClean="0"/>
              <a:t>1.1.1.3 –</a:t>
            </a:r>
            <a:r>
              <a:rPr lang="en-US" baseline="0" dirty="0" smtClean="0"/>
              <a:t> </a:t>
            </a:r>
            <a:r>
              <a:rPr lang="en-US" sz="1200" b="0" i="0" kern="1200" dirty="0" smtClean="0">
                <a:solidFill>
                  <a:schemeClr val="tx1"/>
                </a:solidFill>
                <a:effectLst/>
                <a:latin typeface="+mn-lt"/>
                <a:ea typeface="+mn-ea"/>
                <a:cs typeface="+mn-cs"/>
              </a:rPr>
              <a:t>Routers</a:t>
            </a:r>
            <a:r>
              <a:rPr lang="en-US" sz="1200" b="0" i="0" kern="1200" baseline="0" dirty="0" smtClean="0">
                <a:solidFill>
                  <a:schemeClr val="tx1"/>
                </a:solidFill>
                <a:effectLst/>
                <a:latin typeface="+mn-lt"/>
                <a:ea typeface="+mn-ea"/>
                <a:cs typeface="+mn-cs"/>
              </a:rPr>
              <a:t> Are Computers</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16461160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dirty="0" smtClean="0">
                <a:sym typeface="Arial" pitchFamily="34" charset="0"/>
              </a:rPr>
              <a:t>Click to edit Master text styles</a:t>
            </a:r>
          </a:p>
          <a:p>
            <a:pPr lvl="1"/>
            <a:r>
              <a:rPr lang="en-US" dirty="0" smtClean="0">
                <a:sym typeface="Arial" pitchFamily="34" charset="0"/>
              </a:rPr>
              <a:t>Second level</a:t>
            </a:r>
          </a:p>
          <a:p>
            <a:pPr lvl="2"/>
            <a:r>
              <a:rPr lang="en-US" dirty="0" smtClean="0">
                <a:sym typeface="Arial" pitchFamily="34" charset="0"/>
              </a:rPr>
              <a:t>Third level</a:t>
            </a:r>
          </a:p>
          <a:p>
            <a:pPr lvl="3"/>
            <a:r>
              <a:rPr lang="en-US" dirty="0" smtClean="0">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dirty="0" smtClean="0">
                <a:sym typeface="Arial" pitchFamily="34" charset="0"/>
              </a:rPr>
              <a:t>Click to edit Master title style</a:t>
            </a:r>
          </a:p>
        </p:txBody>
      </p:sp>
    </p:spTree>
    <p:extLst>
      <p:ext uri="{BB962C8B-B14F-4D97-AF65-F5344CB8AC3E}">
        <p14:creationId xmlns:p14="http://schemas.microsoft.com/office/powerpoint/2010/main" val="2257996623"/>
      </p:ext>
    </p:extLst>
  </p:cSld>
  <p:clrMapOvr>
    <a:masterClrMapping/>
  </p:clrMapOv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dirty="0" smtClean="0"/>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a:t>
            </a:r>
            <a:r>
              <a:rPr lang="en-US" sz="600" dirty="0" smtClean="0">
                <a:solidFill>
                  <a:schemeClr val="accent5">
                    <a:lumMod val="50000"/>
                  </a:schemeClr>
                </a:solidFill>
                <a:latin typeface="+mn-lt"/>
                <a:ea typeface="+mn-ea"/>
                <a:cs typeface="CiscoSans Thin"/>
              </a:rPr>
              <a:t>2016  </a:t>
            </a:r>
            <a:r>
              <a:rPr lang="en-US" sz="600" dirty="0">
                <a:solidFill>
                  <a:schemeClr val="accent5">
                    <a:lumMod val="50000"/>
                  </a:schemeClr>
                </a:solidFill>
                <a:latin typeface="+mn-lt"/>
                <a:ea typeface="+mn-ea"/>
                <a:cs typeface="CiscoSans Thin"/>
              </a:rPr>
              <a:t>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smtClean="0"/>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dirty="0" smtClean="0"/>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smtClean="0"/>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1</a:t>
            </a:r>
          </a:p>
        </p:txBody>
      </p:sp>
    </p:spTree>
    <p:extLst>
      <p:ext uri="{BB962C8B-B14F-4D97-AF65-F5344CB8AC3E}">
        <p14:creationId xmlns:p14="http://schemas.microsoft.com/office/powerpoint/2010/main" val="3053872667"/>
      </p:ext>
    </p:extLst>
  </p:cSld>
  <p:clrMapOvr>
    <a:masterClrMapping/>
  </p:clrMapOvr>
  <p:transition spd="slow">
    <p:wip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smtClean="0"/>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smtClean="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5</a:t>
            </a:r>
          </a:p>
        </p:txBody>
      </p:sp>
    </p:spTree>
    <p:extLst>
      <p:ext uri="{BB962C8B-B14F-4D97-AF65-F5344CB8AC3E}">
        <p14:creationId xmlns:p14="http://schemas.microsoft.com/office/powerpoint/2010/main" val="2962125011"/>
      </p:ext>
    </p:extLst>
  </p:cSld>
  <p:clrMapOvr>
    <a:masterClrMapping/>
  </p:clrMapOvr>
  <p:transition spd="slow">
    <p:wip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dirty="0" smtClean="0"/>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smtClean="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smtClean="0"/>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smtClean="0"/>
              <a:t>10</a:t>
            </a:r>
          </a:p>
        </p:txBody>
      </p:sp>
    </p:spTree>
    <p:extLst>
      <p:ext uri="{BB962C8B-B14F-4D97-AF65-F5344CB8AC3E}">
        <p14:creationId xmlns:p14="http://schemas.microsoft.com/office/powerpoint/2010/main" val="3643099958"/>
      </p:ext>
    </p:extLst>
  </p:cSld>
  <p:clrMapOvr>
    <a:masterClrMapping/>
  </p:clrMapOvr>
  <p:transition spd="slow">
    <p:wip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smtClean="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a:t>
            </a:r>
            <a:r>
              <a:rPr lang="en-US" sz="600" dirty="0" smtClean="0">
                <a:solidFill>
                  <a:schemeClr val="accent3">
                    <a:lumMod val="85000"/>
                  </a:schemeClr>
                </a:solidFill>
                <a:latin typeface="+mn-lt"/>
                <a:ea typeface="+mn-ea"/>
                <a:cs typeface="CiscoSans Thin"/>
              </a:rPr>
              <a:t>2016  </a:t>
            </a:r>
            <a:r>
              <a:rPr lang="en-US" sz="600" dirty="0">
                <a:solidFill>
                  <a:schemeClr val="accent3">
                    <a:lumMod val="85000"/>
                  </a:schemeClr>
                </a:solidFill>
                <a:latin typeface="+mn-lt"/>
                <a:ea typeface="+mn-ea"/>
                <a:cs typeface="CiscoSans Thin"/>
              </a:rPr>
              <a:t>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iming>
    <p:tnLst>
      <p:par>
        <p:cTn id="1" dur="indefinite" restart="never" nodeType="tmRoot"/>
      </p:par>
    </p:tnLst>
  </p:timing>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25765" y="2300750"/>
            <a:ext cx="6167982" cy="644730"/>
          </a:xfrm>
        </p:spPr>
        <p:txBody>
          <a:bodyPr/>
          <a:lstStyle/>
          <a:p>
            <a:r>
              <a:rPr lang="en-US" dirty="0" smtClean="0"/>
              <a:t>Chapter </a:t>
            </a:r>
            <a:r>
              <a:rPr lang="en-US" dirty="0"/>
              <a:t>1</a:t>
            </a:r>
            <a:r>
              <a:rPr lang="en-US" dirty="0" smtClean="0"/>
              <a:t>: Routing Concepts</a:t>
            </a:r>
            <a:endParaRPr lang="en-US" dirty="0"/>
          </a:p>
        </p:txBody>
      </p:sp>
      <p:sp>
        <p:nvSpPr>
          <p:cNvPr id="7" name="Subtitle 6"/>
          <p:cNvSpPr>
            <a:spLocks noGrp="1"/>
          </p:cNvSpPr>
          <p:nvPr>
            <p:ph type="subTitle" idx="1"/>
          </p:nvPr>
        </p:nvSpPr>
        <p:spPr>
          <a:xfrm>
            <a:off x="469496" y="3809526"/>
            <a:ext cx="2969990" cy="902174"/>
          </a:xfrm>
        </p:spPr>
        <p:txBody>
          <a:bodyPr/>
          <a:lstStyle/>
          <a:p>
            <a:r>
              <a:rPr lang="en-US" dirty="0"/>
              <a:t>CCNA Routing and Switching</a:t>
            </a:r>
          </a:p>
          <a:p>
            <a:r>
              <a:rPr lang="en-US" dirty="0" smtClean="0"/>
              <a:t>Routing and Switching Essentials v6.0</a:t>
            </a:r>
            <a:endParaRPr lang="en-US" dirty="0"/>
          </a:p>
          <a:p>
            <a:endParaRPr lang="en-US" dirty="0"/>
          </a:p>
        </p:txBody>
      </p:sp>
    </p:spTree>
    <p:extLst>
      <p:ext uri="{BB962C8B-B14F-4D97-AF65-F5344CB8AC3E}">
        <p14:creationId xmlns:p14="http://schemas.microsoft.com/office/powerpoint/2010/main" val="1782938014"/>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504887" cy="757551"/>
          </a:xfrm>
        </p:spPr>
        <p:txBody>
          <a:bodyPr/>
          <a:lstStyle/>
          <a:p>
            <a:r>
              <a:rPr lang="en-CA" altLang="en-US" sz="1600" dirty="0" smtClean="0"/>
              <a:t>Router Functions</a:t>
            </a:r>
            <a:br>
              <a:rPr lang="en-CA" altLang="en-US" sz="1600" dirty="0" smtClean="0"/>
            </a:br>
            <a:r>
              <a:rPr lang="en-CA" altLang="en-US" dirty="0" smtClean="0"/>
              <a:t>Routers Interconnect Networks</a:t>
            </a:r>
          </a:p>
        </p:txBody>
      </p:sp>
      <p:sp>
        <p:nvSpPr>
          <p:cNvPr id="3" name="Content Placeholder 2"/>
          <p:cNvSpPr>
            <a:spLocks noGrp="1"/>
          </p:cNvSpPr>
          <p:nvPr>
            <p:ph idx="1"/>
          </p:nvPr>
        </p:nvSpPr>
        <p:spPr>
          <a:xfrm>
            <a:off x="5108894" y="646412"/>
            <a:ext cx="4035106" cy="4227246"/>
          </a:xfrm>
        </p:spPr>
        <p:txBody>
          <a:bodyPr/>
          <a:lstStyle/>
          <a:p>
            <a:r>
              <a:rPr lang="en-CA" altLang="en-US" dirty="0" smtClean="0"/>
              <a:t>Router is responsible for forwarding packets from network to network, from the source to the destination</a:t>
            </a:r>
          </a:p>
          <a:p>
            <a:r>
              <a:rPr lang="en-CA" altLang="en-US" dirty="0" smtClean="0"/>
              <a:t>Multiple networks on a router require multiple interfaces that each belong to a different IP network</a:t>
            </a:r>
          </a:p>
          <a:p>
            <a:pPr lvl="1"/>
            <a:r>
              <a:rPr lang="en-CA" altLang="en-US" dirty="0" smtClean="0"/>
              <a:t>These interfaces are used to connect:</a:t>
            </a:r>
          </a:p>
          <a:p>
            <a:pPr lvl="2"/>
            <a:r>
              <a:rPr lang="en-CA" altLang="en-US" sz="1300" dirty="0" smtClean="0"/>
              <a:t>LANs – Ethernet networks that contain PCs, printers, and servers</a:t>
            </a:r>
          </a:p>
          <a:p>
            <a:pPr lvl="2"/>
            <a:r>
              <a:rPr lang="en-CA" altLang="en-US" sz="1300" dirty="0" smtClean="0"/>
              <a:t>WANs – used to connect networks over large geographical areas such as to an ISP</a:t>
            </a:r>
          </a:p>
          <a:p>
            <a:r>
              <a:rPr lang="en-CA" altLang="en-US" dirty="0" smtClean="0"/>
              <a:t>When a packet arrives on a router’s interface, the router might be the final destination, or it may have to send it to another router to reach its final destination.</a:t>
            </a:r>
          </a:p>
          <a:p>
            <a:endParaRPr lang="en-CA" altLang="en-US" dirty="0" smtClean="0"/>
          </a:p>
          <a:p>
            <a:endParaRPr lang="en-CA" altLang="en-US" dirty="0" smtClean="0"/>
          </a:p>
        </p:txBody>
      </p:sp>
      <p:pic>
        <p:nvPicPr>
          <p:cNvPr id="5" name="Picture 4"/>
          <p:cNvPicPr>
            <a:picLocks noChangeAspect="1"/>
          </p:cNvPicPr>
          <p:nvPr/>
        </p:nvPicPr>
        <p:blipFill>
          <a:blip r:embed="rId3"/>
          <a:stretch>
            <a:fillRect/>
          </a:stretch>
        </p:blipFill>
        <p:spPr>
          <a:xfrm>
            <a:off x="127319" y="798944"/>
            <a:ext cx="4981575" cy="3619500"/>
          </a:xfrm>
          <a:prstGeom prst="rect">
            <a:avLst/>
          </a:prstGeom>
        </p:spPr>
      </p:pic>
    </p:spTree>
    <p:extLst>
      <p:ext uri="{BB962C8B-B14F-4D97-AF65-F5344CB8AC3E}">
        <p14:creationId xmlns:p14="http://schemas.microsoft.com/office/powerpoint/2010/main" val="1398018825"/>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504887" cy="757551"/>
          </a:xfrm>
        </p:spPr>
        <p:txBody>
          <a:bodyPr/>
          <a:lstStyle/>
          <a:p>
            <a:r>
              <a:rPr lang="en-CA" altLang="en-US" sz="1600" dirty="0" smtClean="0"/>
              <a:t>Router Functions</a:t>
            </a:r>
            <a:br>
              <a:rPr lang="en-CA" altLang="en-US" sz="1600" dirty="0" smtClean="0"/>
            </a:br>
            <a:r>
              <a:rPr lang="en-CA" altLang="en-US" dirty="0" smtClean="0"/>
              <a:t>Routers Choose Best Paths</a:t>
            </a:r>
          </a:p>
        </p:txBody>
      </p:sp>
      <p:sp>
        <p:nvSpPr>
          <p:cNvPr id="3" name="Content Placeholder 2"/>
          <p:cNvSpPr>
            <a:spLocks noGrp="1"/>
          </p:cNvSpPr>
          <p:nvPr>
            <p:ph idx="1"/>
          </p:nvPr>
        </p:nvSpPr>
        <p:spPr>
          <a:xfrm>
            <a:off x="4649642" y="254524"/>
            <a:ext cx="4494358" cy="4647414"/>
          </a:xfrm>
        </p:spPr>
        <p:txBody>
          <a:bodyPr/>
          <a:lstStyle/>
          <a:p>
            <a:r>
              <a:rPr lang="en-CA" altLang="en-US" dirty="0" smtClean="0"/>
              <a:t>The primary functions of a router are to:</a:t>
            </a:r>
          </a:p>
          <a:p>
            <a:pPr lvl="1"/>
            <a:r>
              <a:rPr lang="en-CA" altLang="en-US" sz="1300" dirty="0" smtClean="0"/>
              <a:t>Determine the best path to send packets</a:t>
            </a:r>
          </a:p>
          <a:p>
            <a:pPr lvl="1"/>
            <a:r>
              <a:rPr lang="en-CA" altLang="en-US" sz="1300" dirty="0" smtClean="0"/>
              <a:t>Forward packets toward their destination</a:t>
            </a:r>
          </a:p>
          <a:p>
            <a:r>
              <a:rPr lang="en-CA" altLang="en-US" dirty="0" smtClean="0"/>
              <a:t>When a router receives a packet, it examines the destination address of the packet and uses the routing table to look for the best path to that network.</a:t>
            </a:r>
          </a:p>
          <a:p>
            <a:pPr lvl="1"/>
            <a:r>
              <a:rPr lang="en-CA" altLang="en-US" sz="1300" dirty="0" smtClean="0"/>
              <a:t>When a match is found, the router encapsulates the packet into the data link frame of the outgoing exit interface and then forwards the packet out that interface to its destination.</a:t>
            </a:r>
          </a:p>
          <a:p>
            <a:r>
              <a:rPr lang="en-CA" altLang="en-US" dirty="0" smtClean="0"/>
              <a:t>A router can handle different data link layer frame encapsulations. </a:t>
            </a:r>
          </a:p>
          <a:p>
            <a:pPr lvl="1"/>
            <a:r>
              <a:rPr lang="en-CA" altLang="en-US" sz="1300" dirty="0" smtClean="0"/>
              <a:t>The router might receive a frame from its Ethernet interface. It will have to de-encapsulate the packet to search the routing table for a matching network. Once it finds a match, it will encapsulate it inside of the corresponding frame required for the outgoing interface, such as a PPP frame.</a:t>
            </a:r>
          </a:p>
        </p:txBody>
      </p:sp>
      <p:pic>
        <p:nvPicPr>
          <p:cNvPr id="2" name="Picture 1"/>
          <p:cNvPicPr>
            <a:picLocks noChangeAspect="1"/>
          </p:cNvPicPr>
          <p:nvPr/>
        </p:nvPicPr>
        <p:blipFill>
          <a:blip r:embed="rId3"/>
          <a:stretch>
            <a:fillRect/>
          </a:stretch>
        </p:blipFill>
        <p:spPr>
          <a:xfrm>
            <a:off x="134792" y="798944"/>
            <a:ext cx="4514850" cy="3371850"/>
          </a:xfrm>
          <a:prstGeom prst="rect">
            <a:avLst/>
          </a:prstGeom>
        </p:spPr>
      </p:pic>
      <p:sp>
        <p:nvSpPr>
          <p:cNvPr id="6" name="Content Placeholder 2"/>
          <p:cNvSpPr txBox="1">
            <a:spLocks/>
          </p:cNvSpPr>
          <p:nvPr/>
        </p:nvSpPr>
        <p:spPr bwMode="auto">
          <a:xfrm>
            <a:off x="83104" y="4170794"/>
            <a:ext cx="4229143" cy="4850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buClr>
                <a:srgbClr val="58585B"/>
              </a:buClr>
            </a:pPr>
            <a:r>
              <a:rPr lang="en-CA" altLang="en-US" sz="1300" dirty="0" smtClean="0"/>
              <a:t>Routers use the routing table like a map to discover the best path to a given network.</a:t>
            </a:r>
          </a:p>
        </p:txBody>
      </p:sp>
    </p:spTree>
    <p:extLst>
      <p:ext uri="{BB962C8B-B14F-4D97-AF65-F5344CB8AC3E}">
        <p14:creationId xmlns:p14="http://schemas.microsoft.com/office/powerpoint/2010/main" val="1158021819"/>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2247" y="1234911"/>
            <a:ext cx="4156148" cy="3054286"/>
          </a:xfrm>
          <a:prstGeom prst="rect">
            <a:avLst/>
          </a:prstGeom>
        </p:spPr>
      </p:pic>
      <p:sp>
        <p:nvSpPr>
          <p:cNvPr id="35842" name="Title 1"/>
          <p:cNvSpPr>
            <a:spLocks noGrp="1"/>
          </p:cNvSpPr>
          <p:nvPr>
            <p:ph type="title"/>
          </p:nvPr>
        </p:nvSpPr>
        <p:spPr>
          <a:xfrm>
            <a:off x="1" y="41393"/>
            <a:ext cx="5108893" cy="757551"/>
          </a:xfrm>
        </p:spPr>
        <p:txBody>
          <a:bodyPr/>
          <a:lstStyle/>
          <a:p>
            <a:r>
              <a:rPr lang="en-CA" altLang="en-US" sz="1600" dirty="0" smtClean="0"/>
              <a:t>Router Functions</a:t>
            </a:r>
            <a:br>
              <a:rPr lang="en-CA" altLang="en-US" sz="1600" dirty="0" smtClean="0"/>
            </a:br>
            <a:r>
              <a:rPr lang="en-CA" altLang="en-US" dirty="0" smtClean="0"/>
              <a:t>Packet Forwarding Mechanisms</a:t>
            </a:r>
          </a:p>
        </p:txBody>
      </p:sp>
      <p:sp>
        <p:nvSpPr>
          <p:cNvPr id="3" name="Content Placeholder 2"/>
          <p:cNvSpPr>
            <a:spLocks noGrp="1"/>
          </p:cNvSpPr>
          <p:nvPr>
            <p:ph idx="1"/>
          </p:nvPr>
        </p:nvSpPr>
        <p:spPr>
          <a:xfrm>
            <a:off x="4298623" y="712902"/>
            <a:ext cx="4732255" cy="4339865"/>
          </a:xfrm>
        </p:spPr>
        <p:txBody>
          <a:bodyPr/>
          <a:lstStyle/>
          <a:p>
            <a:r>
              <a:rPr lang="en-CA" altLang="en-US" sz="1400" dirty="0" smtClean="0"/>
              <a:t>Routers support three packet-forwarding mechanisms:</a:t>
            </a:r>
            <a:endParaRPr lang="en-CA" altLang="en-US" sz="1400" dirty="0"/>
          </a:p>
          <a:p>
            <a:pPr lvl="1"/>
            <a:r>
              <a:rPr lang="en-CA" altLang="en-US" dirty="0" smtClean="0"/>
              <a:t>Process switching </a:t>
            </a:r>
            <a:r>
              <a:rPr lang="en-CA" altLang="en-US" dirty="0"/>
              <a:t>–</a:t>
            </a:r>
          </a:p>
          <a:p>
            <a:pPr lvl="2"/>
            <a:r>
              <a:rPr lang="en-CA" altLang="en-US" sz="1300" dirty="0" smtClean="0"/>
              <a:t>Slower and older packet forwarding mechanism </a:t>
            </a:r>
          </a:p>
          <a:p>
            <a:pPr lvl="2"/>
            <a:r>
              <a:rPr lang="en-CA" altLang="en-US" sz="1300" dirty="0"/>
              <a:t>P</a:t>
            </a:r>
            <a:r>
              <a:rPr lang="en-CA" altLang="en-US" sz="1300" dirty="0" smtClean="0"/>
              <a:t>acket arrives on an interface, it is forwarded to the control plane where the CPU matches the destination address with an entry in its routing table in order to determine the exit interfac</a:t>
            </a:r>
            <a:r>
              <a:rPr lang="en-CA" altLang="en-US" sz="1300" dirty="0"/>
              <a:t>e</a:t>
            </a:r>
            <a:endParaRPr lang="en-CA" altLang="en-US" sz="1300" dirty="0" smtClean="0"/>
          </a:p>
          <a:p>
            <a:pPr lvl="2"/>
            <a:r>
              <a:rPr lang="en-CA" altLang="en-US" sz="1300" dirty="0" smtClean="0"/>
              <a:t>Slow because it does this for every packet in a stream </a:t>
            </a:r>
          </a:p>
          <a:p>
            <a:pPr lvl="1"/>
            <a:r>
              <a:rPr lang="en-CA" altLang="en-US" dirty="0"/>
              <a:t>Fast Switching –</a:t>
            </a:r>
          </a:p>
          <a:p>
            <a:pPr lvl="2"/>
            <a:r>
              <a:rPr lang="en-CA" altLang="en-US" sz="1300" dirty="0" smtClean="0"/>
              <a:t>Common </a:t>
            </a:r>
            <a:r>
              <a:rPr lang="en-CA" altLang="en-US" sz="1300" dirty="0"/>
              <a:t>packet forwarding mechanism which uses a fast-switching cache to store the next-hop </a:t>
            </a:r>
            <a:r>
              <a:rPr lang="en-CA" altLang="en-US" sz="1300" dirty="0" smtClean="0"/>
              <a:t>information</a:t>
            </a:r>
          </a:p>
          <a:p>
            <a:pPr lvl="2">
              <a:buClr>
                <a:srgbClr val="58585B"/>
              </a:buClr>
            </a:pPr>
            <a:r>
              <a:rPr lang="en-CA" altLang="en-US" sz="1300" dirty="0" smtClean="0"/>
              <a:t>Packet arrives </a:t>
            </a:r>
            <a:r>
              <a:rPr lang="en-CA" altLang="en-US" sz="1300" dirty="0"/>
              <a:t>on an interface, it is forwarded to the control plane where the CPU searches for a match in the fast-switching </a:t>
            </a:r>
            <a:r>
              <a:rPr lang="en-CA" altLang="en-US" sz="1300" dirty="0" smtClean="0"/>
              <a:t>cache</a:t>
            </a:r>
          </a:p>
          <a:p>
            <a:pPr lvl="2">
              <a:buClr>
                <a:srgbClr val="58585B"/>
              </a:buClr>
            </a:pPr>
            <a:r>
              <a:rPr lang="en-CA" altLang="en-US" sz="1300" dirty="0" smtClean="0"/>
              <a:t>If no match, </a:t>
            </a:r>
            <a:r>
              <a:rPr lang="en-CA" altLang="en-US" sz="1300" dirty="0"/>
              <a:t>it is process-switched and forwarded to the exit </a:t>
            </a:r>
            <a:r>
              <a:rPr lang="en-CA" altLang="en-US" sz="1300" dirty="0" smtClean="0"/>
              <a:t>interface  </a:t>
            </a:r>
            <a:endParaRPr lang="en-CA" altLang="en-US" sz="1300" dirty="0"/>
          </a:p>
          <a:p>
            <a:pPr lvl="2">
              <a:buClr>
                <a:srgbClr val="58585B"/>
              </a:buClr>
            </a:pPr>
            <a:r>
              <a:rPr lang="en-CA" altLang="en-US" sz="1300" dirty="0" smtClean="0"/>
              <a:t>Packet </a:t>
            </a:r>
            <a:r>
              <a:rPr lang="en-CA" altLang="en-US" sz="1300" dirty="0"/>
              <a:t>flow information </a:t>
            </a:r>
            <a:r>
              <a:rPr lang="en-CA" altLang="en-US" sz="1300" dirty="0" smtClean="0"/>
              <a:t>stored </a:t>
            </a:r>
            <a:r>
              <a:rPr lang="en-CA" altLang="en-US" sz="1300" dirty="0"/>
              <a:t>in the fast-switching cache for quick </a:t>
            </a:r>
            <a:r>
              <a:rPr lang="en-CA" altLang="en-US" sz="1300" dirty="0" smtClean="0"/>
              <a:t>lookup</a:t>
            </a:r>
            <a:endParaRPr lang="en-CA" altLang="en-US" sz="1300" dirty="0"/>
          </a:p>
          <a:p>
            <a:pPr lvl="1"/>
            <a:endParaRPr lang="en-CA" altLang="en-US" dirty="0" smtClean="0"/>
          </a:p>
        </p:txBody>
      </p:sp>
    </p:spTree>
    <p:extLst>
      <p:ext uri="{BB962C8B-B14F-4D97-AF65-F5344CB8AC3E}">
        <p14:creationId xmlns:p14="http://schemas.microsoft.com/office/powerpoint/2010/main" val="1400568950"/>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989738" cy="757551"/>
          </a:xfrm>
        </p:spPr>
        <p:txBody>
          <a:bodyPr/>
          <a:lstStyle/>
          <a:p>
            <a:r>
              <a:rPr lang="en-CA" altLang="en-US" sz="1600" dirty="0" smtClean="0"/>
              <a:t>Router Functions</a:t>
            </a:r>
            <a:br>
              <a:rPr lang="en-CA" altLang="en-US" sz="1600" dirty="0" smtClean="0"/>
            </a:br>
            <a:r>
              <a:rPr lang="en-CA" altLang="en-US" dirty="0" smtClean="0"/>
              <a:t>Packet Forwarding Mechanisms (Cont.)</a:t>
            </a:r>
          </a:p>
        </p:txBody>
      </p:sp>
      <p:sp>
        <p:nvSpPr>
          <p:cNvPr id="3" name="Content Placeholder 2"/>
          <p:cNvSpPr>
            <a:spLocks noGrp="1"/>
          </p:cNvSpPr>
          <p:nvPr>
            <p:ph idx="1"/>
          </p:nvPr>
        </p:nvSpPr>
        <p:spPr>
          <a:xfrm>
            <a:off x="5016618" y="991246"/>
            <a:ext cx="3951214" cy="3966004"/>
          </a:xfrm>
        </p:spPr>
        <p:txBody>
          <a:bodyPr/>
          <a:lstStyle/>
          <a:p>
            <a:pPr lvl="1"/>
            <a:r>
              <a:rPr lang="en-CA" altLang="en-US" dirty="0" smtClean="0"/>
              <a:t>Cisco Express Forwarding – CEF </a:t>
            </a:r>
          </a:p>
          <a:p>
            <a:pPr lvl="2"/>
            <a:r>
              <a:rPr lang="en-CA" altLang="en-US" sz="1300" dirty="0"/>
              <a:t>F</a:t>
            </a:r>
            <a:r>
              <a:rPr lang="en-CA" altLang="en-US" sz="1300" dirty="0" smtClean="0"/>
              <a:t>astest, most recent, and preferred packet-forwarding mechanism</a:t>
            </a:r>
          </a:p>
          <a:p>
            <a:pPr lvl="2"/>
            <a:r>
              <a:rPr lang="en-CA" altLang="en-US" sz="1300" dirty="0"/>
              <a:t>CEF builds a Forwarding Information Base (FIB) and an adjacency </a:t>
            </a:r>
            <a:r>
              <a:rPr lang="en-CA" altLang="en-US" sz="1300" dirty="0" smtClean="0"/>
              <a:t>table</a:t>
            </a:r>
            <a:endParaRPr lang="en-CA" altLang="en-US" sz="1300" dirty="0"/>
          </a:p>
          <a:p>
            <a:pPr lvl="2"/>
            <a:r>
              <a:rPr lang="en-CA" altLang="en-US" sz="1300" dirty="0"/>
              <a:t>Table entries are not packet-triggered like fast switching, but change-triggered when something changes in the network topology</a:t>
            </a:r>
          </a:p>
          <a:p>
            <a:pPr lvl="2"/>
            <a:r>
              <a:rPr lang="en-CA" altLang="en-US" sz="1300" dirty="0"/>
              <a:t>When a network has converged, the FIB and adjacency tables contain all the information a router would have to consider when forwarding a packet</a:t>
            </a:r>
          </a:p>
          <a:p>
            <a:pPr lvl="2"/>
            <a:r>
              <a:rPr lang="en-CA" altLang="en-US" sz="1300" dirty="0"/>
              <a:t>FIB contains pre-computed reverse lookups, next hop information for routes including the interface and Layer 2 </a:t>
            </a:r>
            <a:r>
              <a:rPr lang="en-CA" altLang="en-US" sz="1300" dirty="0" smtClean="0"/>
              <a:t>information</a:t>
            </a:r>
            <a:endParaRPr lang="en-CA" altLang="en-US" sz="1300" dirty="0"/>
          </a:p>
        </p:txBody>
      </p:sp>
      <p:pic>
        <p:nvPicPr>
          <p:cNvPr id="4" name="Picture 3"/>
          <p:cNvPicPr>
            <a:picLocks noChangeAspect="1"/>
          </p:cNvPicPr>
          <p:nvPr/>
        </p:nvPicPr>
        <p:blipFill>
          <a:blip r:embed="rId3"/>
          <a:stretch>
            <a:fillRect/>
          </a:stretch>
        </p:blipFill>
        <p:spPr>
          <a:xfrm>
            <a:off x="141347" y="991246"/>
            <a:ext cx="4733925" cy="3581400"/>
          </a:xfrm>
          <a:prstGeom prst="rect">
            <a:avLst/>
          </a:prstGeom>
        </p:spPr>
      </p:pic>
    </p:spTree>
    <p:extLst>
      <p:ext uri="{BB962C8B-B14F-4D97-AF65-F5344CB8AC3E}">
        <p14:creationId xmlns:p14="http://schemas.microsoft.com/office/powerpoint/2010/main" val="107042423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Connect to a Network</a:t>
            </a:r>
          </a:p>
        </p:txBody>
      </p:sp>
      <p:sp>
        <p:nvSpPr>
          <p:cNvPr id="3" name="Content Placeholder 2"/>
          <p:cNvSpPr>
            <a:spLocks noGrp="1"/>
          </p:cNvSpPr>
          <p:nvPr>
            <p:ph idx="1"/>
          </p:nvPr>
        </p:nvSpPr>
        <p:spPr>
          <a:xfrm>
            <a:off x="5171754" y="798944"/>
            <a:ext cx="3816991" cy="3547588"/>
          </a:xfrm>
        </p:spPr>
        <p:txBody>
          <a:bodyPr/>
          <a:lstStyle/>
          <a:p>
            <a:r>
              <a:rPr lang="en-CA" altLang="en-US" dirty="0" smtClean="0"/>
              <a:t>Home Office devices might connect as follows: </a:t>
            </a:r>
          </a:p>
          <a:p>
            <a:pPr lvl="1"/>
            <a:r>
              <a:rPr lang="en-CA" altLang="en-US" dirty="0" smtClean="0"/>
              <a:t>Laptops and tablets connect wirelessly to a home router. </a:t>
            </a:r>
          </a:p>
          <a:p>
            <a:pPr lvl="1"/>
            <a:r>
              <a:rPr lang="en-CA" altLang="en-US" dirty="0" smtClean="0"/>
              <a:t>A network printer connects using an Ethernet cable to the switch port on the home router</a:t>
            </a:r>
          </a:p>
          <a:p>
            <a:pPr lvl="1"/>
            <a:r>
              <a:rPr lang="en-CA" altLang="en-US" dirty="0" smtClean="0"/>
              <a:t>The home router connects to the Internet service provider cable modem using an Ethernet cable.</a:t>
            </a:r>
          </a:p>
          <a:p>
            <a:pPr lvl="1"/>
            <a:r>
              <a:rPr lang="en-CA" altLang="en-US" dirty="0" smtClean="0"/>
              <a:t>The cable modem connects to the ISP network.</a:t>
            </a:r>
          </a:p>
        </p:txBody>
      </p:sp>
      <p:pic>
        <p:nvPicPr>
          <p:cNvPr id="4" name="Picture 3"/>
          <p:cNvPicPr>
            <a:picLocks noChangeAspect="1"/>
          </p:cNvPicPr>
          <p:nvPr/>
        </p:nvPicPr>
        <p:blipFill>
          <a:blip r:embed="rId3"/>
          <a:stretch>
            <a:fillRect/>
          </a:stretch>
        </p:blipFill>
        <p:spPr>
          <a:xfrm>
            <a:off x="109581" y="948958"/>
            <a:ext cx="4914900" cy="3590925"/>
          </a:xfrm>
          <a:prstGeom prst="rect">
            <a:avLst/>
          </a:prstGeom>
        </p:spPr>
      </p:pic>
    </p:spTree>
    <p:extLst>
      <p:ext uri="{BB962C8B-B14F-4D97-AF65-F5344CB8AC3E}">
        <p14:creationId xmlns:p14="http://schemas.microsoft.com/office/powerpoint/2010/main" val="2549148097"/>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Connect to a Network (Cont.)</a:t>
            </a:r>
          </a:p>
        </p:txBody>
      </p:sp>
      <p:sp>
        <p:nvSpPr>
          <p:cNvPr id="3" name="Content Placeholder 2"/>
          <p:cNvSpPr>
            <a:spLocks noGrp="1"/>
          </p:cNvSpPr>
          <p:nvPr>
            <p:ph idx="1"/>
          </p:nvPr>
        </p:nvSpPr>
        <p:spPr>
          <a:xfrm>
            <a:off x="5167094" y="798944"/>
            <a:ext cx="3976906" cy="3998524"/>
          </a:xfrm>
        </p:spPr>
        <p:txBody>
          <a:bodyPr/>
          <a:lstStyle/>
          <a:p>
            <a:pPr lvl="0">
              <a:buClr>
                <a:srgbClr val="58585B"/>
              </a:buClr>
            </a:pPr>
            <a:r>
              <a:rPr lang="en-CA" altLang="en-US" dirty="0"/>
              <a:t>Branch site devices might connect as follows:</a:t>
            </a:r>
          </a:p>
          <a:p>
            <a:pPr lvl="1">
              <a:buClr>
                <a:srgbClr val="58585B"/>
              </a:buClr>
            </a:pPr>
            <a:r>
              <a:rPr lang="en-CA" altLang="en-US" dirty="0"/>
              <a:t>Desktop PCs, VoIP phones, and corporate resources such as file servers and printers connect to Layer 2 switches using Ethernet cables.  </a:t>
            </a:r>
            <a:endParaRPr lang="en-CA" altLang="en-US" dirty="0" smtClean="0"/>
          </a:p>
          <a:p>
            <a:pPr lvl="1"/>
            <a:r>
              <a:rPr lang="en-CA" altLang="en-US" dirty="0" smtClean="0"/>
              <a:t>Laptops and smartphones connect wirelessly to wireless access points (WAPs). </a:t>
            </a:r>
          </a:p>
          <a:p>
            <a:pPr lvl="1"/>
            <a:r>
              <a:rPr lang="en-CA" altLang="en-US" dirty="0" smtClean="0"/>
              <a:t>The WAPs connect to switches using Ethernet cables.</a:t>
            </a:r>
          </a:p>
          <a:p>
            <a:pPr lvl="1"/>
            <a:r>
              <a:rPr lang="en-CA" altLang="en-US" dirty="0" smtClean="0"/>
              <a:t>Layer 2 switches connect to an Ethernet interface on the edge router using Ethernet cables.  </a:t>
            </a:r>
          </a:p>
          <a:p>
            <a:pPr lvl="1"/>
            <a:r>
              <a:rPr lang="en-CA" altLang="en-US" dirty="0" smtClean="0"/>
              <a:t>The edge router connects to a WAN service provider.</a:t>
            </a:r>
          </a:p>
        </p:txBody>
      </p:sp>
      <p:pic>
        <p:nvPicPr>
          <p:cNvPr id="4" name="Picture 3"/>
          <p:cNvPicPr>
            <a:picLocks noChangeAspect="1"/>
          </p:cNvPicPr>
          <p:nvPr/>
        </p:nvPicPr>
        <p:blipFill>
          <a:blip r:embed="rId3"/>
          <a:stretch>
            <a:fillRect/>
          </a:stretch>
        </p:blipFill>
        <p:spPr>
          <a:xfrm>
            <a:off x="109581" y="948958"/>
            <a:ext cx="4914900" cy="3590925"/>
          </a:xfrm>
          <a:prstGeom prst="rect">
            <a:avLst/>
          </a:prstGeom>
        </p:spPr>
      </p:pic>
    </p:spTree>
    <p:extLst>
      <p:ext uri="{BB962C8B-B14F-4D97-AF65-F5344CB8AC3E}">
        <p14:creationId xmlns:p14="http://schemas.microsoft.com/office/powerpoint/2010/main" val="905018064"/>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Connect to a Network (Cont.)</a:t>
            </a:r>
          </a:p>
        </p:txBody>
      </p:sp>
      <p:sp>
        <p:nvSpPr>
          <p:cNvPr id="3" name="Content Placeholder 2"/>
          <p:cNvSpPr>
            <a:spLocks noGrp="1"/>
          </p:cNvSpPr>
          <p:nvPr>
            <p:ph idx="1"/>
          </p:nvPr>
        </p:nvSpPr>
        <p:spPr>
          <a:xfrm>
            <a:off x="5024481" y="948958"/>
            <a:ext cx="3976906" cy="3590925"/>
          </a:xfrm>
        </p:spPr>
        <p:txBody>
          <a:bodyPr/>
          <a:lstStyle/>
          <a:p>
            <a:r>
              <a:rPr lang="en-CA" altLang="en-US" dirty="0" smtClean="0"/>
              <a:t>Central site devices might connect as follows:</a:t>
            </a:r>
          </a:p>
          <a:p>
            <a:pPr lvl="1"/>
            <a:r>
              <a:rPr lang="en-CA" altLang="en-US" dirty="0" smtClean="0"/>
              <a:t>Desktop PCs and VoIP phones connect to Layer 2 switches using Ethernet cables.</a:t>
            </a:r>
          </a:p>
          <a:p>
            <a:pPr lvl="1"/>
            <a:r>
              <a:rPr lang="en-CA" altLang="en-US" dirty="0" smtClean="0"/>
              <a:t>Layer 2 switches connect redundantly to multilayer Layer 3 switches using Ethernet fiber-optic cables.</a:t>
            </a:r>
          </a:p>
          <a:p>
            <a:pPr lvl="1"/>
            <a:r>
              <a:rPr lang="en-CA" altLang="en-US" dirty="0" smtClean="0"/>
              <a:t>Layer 3 multilayer switches connect to an Ethernet interface on the edge router using Ethernet cables.</a:t>
            </a:r>
          </a:p>
          <a:p>
            <a:pPr lvl="1"/>
            <a:r>
              <a:rPr lang="en-CA" altLang="en-US" dirty="0" smtClean="0"/>
              <a:t>The corporate website server connects to the edge router interface.</a:t>
            </a:r>
          </a:p>
          <a:p>
            <a:pPr lvl="1"/>
            <a:r>
              <a:rPr lang="en-CA" altLang="en-US" dirty="0" smtClean="0"/>
              <a:t>The edge router connects to a WAN SP and also to an ISP for backup purposes.</a:t>
            </a:r>
          </a:p>
        </p:txBody>
      </p:sp>
      <p:pic>
        <p:nvPicPr>
          <p:cNvPr id="4" name="Picture 3"/>
          <p:cNvPicPr>
            <a:picLocks noChangeAspect="1"/>
          </p:cNvPicPr>
          <p:nvPr/>
        </p:nvPicPr>
        <p:blipFill>
          <a:blip r:embed="rId3"/>
          <a:stretch>
            <a:fillRect/>
          </a:stretch>
        </p:blipFill>
        <p:spPr>
          <a:xfrm>
            <a:off x="109581" y="948958"/>
            <a:ext cx="4914900" cy="3590925"/>
          </a:xfrm>
          <a:prstGeom prst="rect">
            <a:avLst/>
          </a:prstGeom>
        </p:spPr>
      </p:pic>
    </p:spTree>
    <p:extLst>
      <p:ext uri="{BB962C8B-B14F-4D97-AF65-F5344CB8AC3E}">
        <p14:creationId xmlns:p14="http://schemas.microsoft.com/office/powerpoint/2010/main" val="286160081"/>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Default Gateways</a:t>
            </a:r>
          </a:p>
        </p:txBody>
      </p:sp>
      <p:sp>
        <p:nvSpPr>
          <p:cNvPr id="3" name="Content Placeholder 2"/>
          <p:cNvSpPr>
            <a:spLocks noGrp="1"/>
          </p:cNvSpPr>
          <p:nvPr>
            <p:ph idx="1"/>
          </p:nvPr>
        </p:nvSpPr>
        <p:spPr>
          <a:xfrm>
            <a:off x="5091856" y="420168"/>
            <a:ext cx="3951476" cy="4740332"/>
          </a:xfrm>
        </p:spPr>
        <p:txBody>
          <a:bodyPr/>
          <a:lstStyle/>
          <a:p>
            <a:r>
              <a:rPr lang="en-CA" altLang="en-US" dirty="0" smtClean="0"/>
              <a:t>Devices need the following information for network access: IP address, subnet mask, and default gateway.</a:t>
            </a:r>
          </a:p>
          <a:p>
            <a:r>
              <a:rPr lang="en-CA" altLang="en-US" dirty="0" smtClean="0"/>
              <a:t>When a host sends a packet to a device that is on the same IP network, the packet is forwarded out the host interface to the destination device. The router does not need to get involved.</a:t>
            </a:r>
          </a:p>
          <a:p>
            <a:r>
              <a:rPr lang="en-CA" altLang="en-US" dirty="0" smtClean="0"/>
              <a:t>When a host sends a packet to a device on a different IP network, the packet is forwarded to the default gateway because the host device cannot communicate with devices outside of the local network.</a:t>
            </a:r>
          </a:p>
          <a:p>
            <a:r>
              <a:rPr lang="en-CA" altLang="en-US" dirty="0" smtClean="0"/>
              <a:t>The default gateway is the device that routes traffic from the local network to devices on remote networks, such as devices on the Internet.</a:t>
            </a:r>
          </a:p>
        </p:txBody>
      </p:sp>
      <p:pic>
        <p:nvPicPr>
          <p:cNvPr id="2" name="Picture 1"/>
          <p:cNvPicPr>
            <a:picLocks noChangeAspect="1"/>
          </p:cNvPicPr>
          <p:nvPr/>
        </p:nvPicPr>
        <p:blipFill>
          <a:blip r:embed="rId3"/>
          <a:stretch>
            <a:fillRect/>
          </a:stretch>
        </p:blipFill>
        <p:spPr>
          <a:xfrm>
            <a:off x="86119" y="798944"/>
            <a:ext cx="4972050" cy="3438525"/>
          </a:xfrm>
          <a:prstGeom prst="rect">
            <a:avLst/>
          </a:prstGeom>
        </p:spPr>
      </p:pic>
      <p:sp>
        <p:nvSpPr>
          <p:cNvPr id="6" name="Content Placeholder 2"/>
          <p:cNvSpPr txBox="1">
            <a:spLocks/>
          </p:cNvSpPr>
          <p:nvPr/>
        </p:nvSpPr>
        <p:spPr bwMode="auto">
          <a:xfrm>
            <a:off x="86119" y="4319706"/>
            <a:ext cx="5005737" cy="34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sz="1200" dirty="0" smtClean="0"/>
              <a:t>Routers are also usually configured with their own default gateway.</a:t>
            </a:r>
          </a:p>
        </p:txBody>
      </p:sp>
    </p:spTree>
    <p:extLst>
      <p:ext uri="{BB962C8B-B14F-4D97-AF65-F5344CB8AC3E}">
        <p14:creationId xmlns:p14="http://schemas.microsoft.com/office/powerpoint/2010/main" val="1285564818"/>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Document Network Addressing</a:t>
            </a:r>
          </a:p>
        </p:txBody>
      </p:sp>
      <p:sp>
        <p:nvSpPr>
          <p:cNvPr id="3" name="Content Placeholder 2"/>
          <p:cNvSpPr>
            <a:spLocks noGrp="1"/>
          </p:cNvSpPr>
          <p:nvPr>
            <p:ph idx="1"/>
          </p:nvPr>
        </p:nvSpPr>
        <p:spPr>
          <a:xfrm>
            <a:off x="5159228" y="563110"/>
            <a:ext cx="3766656" cy="4197426"/>
          </a:xfrm>
        </p:spPr>
        <p:txBody>
          <a:bodyPr/>
          <a:lstStyle/>
          <a:p>
            <a:r>
              <a:rPr lang="en-CA" altLang="en-US" dirty="0" smtClean="0"/>
              <a:t>When designing a new network or mapping an existing one, the documentation should identify:</a:t>
            </a:r>
          </a:p>
          <a:p>
            <a:pPr lvl="1"/>
            <a:r>
              <a:rPr lang="en-CA" altLang="en-US" dirty="0" smtClean="0"/>
              <a:t>Device names</a:t>
            </a:r>
          </a:p>
          <a:p>
            <a:pPr lvl="1"/>
            <a:r>
              <a:rPr lang="en-CA" altLang="en-US" dirty="0" smtClean="0"/>
              <a:t>Interfaces used in the design</a:t>
            </a:r>
          </a:p>
          <a:p>
            <a:pPr lvl="1"/>
            <a:r>
              <a:rPr lang="en-CA" altLang="en-US" dirty="0" smtClean="0"/>
              <a:t>IP addresses and subnet masks</a:t>
            </a:r>
          </a:p>
          <a:p>
            <a:pPr lvl="1"/>
            <a:r>
              <a:rPr lang="en-CA" altLang="en-US" dirty="0" smtClean="0"/>
              <a:t>Default gateway addresses</a:t>
            </a:r>
          </a:p>
          <a:p>
            <a:r>
              <a:rPr lang="en-CA" altLang="en-US" dirty="0" smtClean="0"/>
              <a:t>The figure in the left shows two useful documents:</a:t>
            </a:r>
          </a:p>
          <a:p>
            <a:pPr lvl="1"/>
            <a:r>
              <a:rPr lang="en-CA" altLang="en-US" dirty="0" smtClean="0"/>
              <a:t>Topology diagram – provides a visual reference that indicates the physical and logical Layer 3 addressing.  </a:t>
            </a:r>
          </a:p>
          <a:p>
            <a:pPr lvl="1"/>
            <a:r>
              <a:rPr lang="en-CA" altLang="en-US" dirty="0" smtClean="0"/>
              <a:t>An addressing table – captures device names, interfaces, IPv4 addresses, subnet masks, and default gateway addresses.</a:t>
            </a:r>
          </a:p>
        </p:txBody>
      </p:sp>
      <p:pic>
        <p:nvPicPr>
          <p:cNvPr id="2" name="Picture 1"/>
          <p:cNvPicPr>
            <a:picLocks noChangeAspect="1"/>
          </p:cNvPicPr>
          <p:nvPr/>
        </p:nvPicPr>
        <p:blipFill>
          <a:blip r:embed="rId3"/>
          <a:stretch>
            <a:fillRect/>
          </a:stretch>
        </p:blipFill>
        <p:spPr>
          <a:xfrm>
            <a:off x="101453" y="1192635"/>
            <a:ext cx="5057775" cy="2438400"/>
          </a:xfrm>
          <a:prstGeom prst="rect">
            <a:avLst/>
          </a:prstGeom>
        </p:spPr>
      </p:pic>
    </p:spTree>
    <p:extLst>
      <p:ext uri="{BB962C8B-B14F-4D97-AF65-F5344CB8AC3E}">
        <p14:creationId xmlns:p14="http://schemas.microsoft.com/office/powerpoint/2010/main" val="3450000183"/>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Enable IP on a Host</a:t>
            </a:r>
          </a:p>
        </p:txBody>
      </p:sp>
      <p:sp>
        <p:nvSpPr>
          <p:cNvPr id="3" name="Content Placeholder 2"/>
          <p:cNvSpPr>
            <a:spLocks noGrp="1"/>
          </p:cNvSpPr>
          <p:nvPr>
            <p:ph idx="1"/>
          </p:nvPr>
        </p:nvSpPr>
        <p:spPr>
          <a:xfrm>
            <a:off x="5024480" y="377504"/>
            <a:ext cx="3565847" cy="4328720"/>
          </a:xfrm>
        </p:spPr>
        <p:txBody>
          <a:bodyPr/>
          <a:lstStyle/>
          <a:p>
            <a:r>
              <a:rPr lang="en-CA" altLang="en-US" dirty="0" smtClean="0"/>
              <a:t>A host can be assigned IP address information either:</a:t>
            </a:r>
          </a:p>
          <a:p>
            <a:pPr lvl="1"/>
            <a:r>
              <a:rPr lang="en-CA" altLang="en-US" dirty="0" smtClean="0"/>
              <a:t>Statically – </a:t>
            </a:r>
          </a:p>
          <a:p>
            <a:pPr lvl="2"/>
            <a:r>
              <a:rPr lang="en-CA" altLang="en-US" sz="1300" dirty="0"/>
              <a:t>M</a:t>
            </a:r>
            <a:r>
              <a:rPr lang="en-CA" altLang="en-US" sz="1300" dirty="0" smtClean="0"/>
              <a:t>anually configure the IP address, subnet mask, default gateway and probably the DNS server IP address. </a:t>
            </a:r>
          </a:p>
          <a:p>
            <a:pPr lvl="2"/>
            <a:r>
              <a:rPr lang="en-CA" altLang="en-US" sz="1300" dirty="0" smtClean="0"/>
              <a:t>Servers and printers commonly use static address assignment.</a:t>
            </a:r>
          </a:p>
          <a:p>
            <a:pPr lvl="1"/>
            <a:r>
              <a:rPr lang="en-CA" altLang="en-US" dirty="0" smtClean="0"/>
              <a:t>Dynamically – </a:t>
            </a:r>
          </a:p>
          <a:p>
            <a:pPr lvl="2"/>
            <a:r>
              <a:rPr lang="en-CA" altLang="en-US" sz="1300" dirty="0" smtClean="0"/>
              <a:t>IP address information is obtained from a Dynamic Host Configuration Protocol (DHCP) server. </a:t>
            </a:r>
            <a:endParaRPr lang="en-CA" altLang="en-US" sz="1300" dirty="0"/>
          </a:p>
          <a:p>
            <a:pPr lvl="2"/>
            <a:r>
              <a:rPr lang="en-CA" altLang="en-US" sz="1300" dirty="0" smtClean="0"/>
              <a:t>DHCP server provides an IP address, subnet mask, default gateway</a:t>
            </a:r>
            <a:r>
              <a:rPr lang="en-CA" altLang="en-US" sz="1300" dirty="0"/>
              <a:t> </a:t>
            </a:r>
            <a:r>
              <a:rPr lang="en-CA" altLang="en-US" sz="1300" dirty="0" smtClean="0"/>
              <a:t>and probably the DNS server information. </a:t>
            </a:r>
          </a:p>
          <a:p>
            <a:pPr lvl="2"/>
            <a:r>
              <a:rPr lang="en-CA" altLang="en-US" sz="1300" dirty="0" smtClean="0"/>
              <a:t>Most host devices uses DHCP.</a:t>
            </a:r>
          </a:p>
        </p:txBody>
      </p:sp>
      <p:pic>
        <p:nvPicPr>
          <p:cNvPr id="6" name="Picture 5"/>
          <p:cNvPicPr>
            <a:picLocks noChangeAspect="1"/>
          </p:cNvPicPr>
          <p:nvPr/>
        </p:nvPicPr>
        <p:blipFill>
          <a:blip r:embed="rId3"/>
          <a:stretch>
            <a:fillRect/>
          </a:stretch>
        </p:blipFill>
        <p:spPr>
          <a:xfrm>
            <a:off x="148424" y="969496"/>
            <a:ext cx="4333875" cy="3305175"/>
          </a:xfrm>
          <a:prstGeom prst="rect">
            <a:avLst/>
          </a:prstGeom>
        </p:spPr>
      </p:pic>
    </p:spTree>
    <p:extLst>
      <p:ext uri="{BB962C8B-B14F-4D97-AF65-F5344CB8AC3E}">
        <p14:creationId xmlns:p14="http://schemas.microsoft.com/office/powerpoint/2010/main" val="878287700"/>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4"/>
          <p:cNvSpPr>
            <a:spLocks noGrp="1" noChangeArrowheads="1"/>
          </p:cNvSpPr>
          <p:nvPr>
            <p:ph idx="1"/>
          </p:nvPr>
        </p:nvSpPr>
        <p:spPr/>
        <p:txBody>
          <a:bodyPr/>
          <a:lstStyle/>
          <a:p>
            <a:pPr marL="286941" indent="-285750"/>
            <a:r>
              <a:rPr lang="en-CA" dirty="0" smtClean="0"/>
              <a:t>1.1 </a:t>
            </a:r>
            <a:r>
              <a:rPr lang="en-CA" dirty="0"/>
              <a:t>R</a:t>
            </a:r>
            <a:r>
              <a:rPr lang="en-CA" dirty="0" smtClean="0"/>
              <a:t>outer Initial Configuration</a:t>
            </a:r>
          </a:p>
          <a:p>
            <a:pPr marL="469106" lvl="1" indent="-214313">
              <a:buFont typeface="Arial" panose="020B0604020202020204" pitchFamily="34" charset="0"/>
              <a:buChar char="•"/>
            </a:pPr>
            <a:r>
              <a:rPr lang="en-US" sz="1500" dirty="0" smtClean="0"/>
              <a:t>Configure a router to route between multiple directly-connected networks.</a:t>
            </a:r>
          </a:p>
          <a:p>
            <a:pPr marL="557213" lvl="1" indent="-214313">
              <a:buFont typeface="Arial" panose="020B0604020202020204" pitchFamily="34" charset="0"/>
              <a:buChar char="•"/>
            </a:pPr>
            <a:r>
              <a:rPr lang="en-US" dirty="0"/>
              <a:t>Describe the primary functions and features of a router.</a:t>
            </a:r>
          </a:p>
          <a:p>
            <a:pPr marL="557213" lvl="1" indent="-214313">
              <a:buFont typeface="Arial" panose="020B0604020202020204" pitchFamily="34" charset="0"/>
              <a:buChar char="•"/>
            </a:pPr>
            <a:r>
              <a:rPr lang="en-US" dirty="0"/>
              <a:t>Connect devices for a small, routed network.</a:t>
            </a:r>
          </a:p>
          <a:p>
            <a:pPr marL="557213" lvl="1" indent="-214313">
              <a:buFont typeface="Arial" panose="020B0604020202020204" pitchFamily="34" charset="0"/>
              <a:buChar char="•"/>
            </a:pPr>
            <a:r>
              <a:rPr lang="en-US" dirty="0"/>
              <a:t>Configure basic settings on a router to route between two directly-connected networks, using CLI.</a:t>
            </a:r>
          </a:p>
          <a:p>
            <a:pPr marL="557213" lvl="1" indent="-214313">
              <a:buFont typeface="Arial" panose="020B0604020202020204" pitchFamily="34" charset="0"/>
              <a:buChar char="•"/>
            </a:pPr>
            <a:r>
              <a:rPr lang="en-US" dirty="0"/>
              <a:t>Verify connectivity between two networks that are directly connected to a router</a:t>
            </a:r>
            <a:r>
              <a:rPr lang="en-US" dirty="0" smtClean="0"/>
              <a:t>.</a:t>
            </a:r>
            <a:endParaRPr lang="en-US" sz="1300" dirty="0" smtClean="0"/>
          </a:p>
          <a:p>
            <a:pPr marL="286941" lvl="0" indent="-285750">
              <a:buClr>
                <a:srgbClr val="58585B"/>
              </a:buClr>
            </a:pPr>
            <a:r>
              <a:rPr lang="en-CA" dirty="0" smtClean="0"/>
              <a:t>1.2 Routing Decisions</a:t>
            </a:r>
          </a:p>
          <a:p>
            <a:pPr marL="475853" lvl="1" indent="-285750">
              <a:buClr>
                <a:srgbClr val="58585B"/>
              </a:buClr>
            </a:pPr>
            <a:r>
              <a:rPr lang="en-CA" dirty="0" smtClean="0"/>
              <a:t>Explain how routers use information in data packets to make forwarding decisions in a small to medium-sized business network.</a:t>
            </a:r>
          </a:p>
          <a:p>
            <a:pPr marL="557213" lvl="1" indent="-214313">
              <a:buFont typeface="Arial" panose="020B0604020202020204" pitchFamily="34" charset="0"/>
              <a:buChar char="•"/>
            </a:pPr>
            <a:r>
              <a:rPr lang="en-US" dirty="0"/>
              <a:t>Explain the encapsulation and de-encapsulation process used by routers when switching packets between interfaces.</a:t>
            </a:r>
          </a:p>
          <a:p>
            <a:pPr marL="557213" lvl="1" indent="-214313">
              <a:buFont typeface="Arial" panose="020B0604020202020204" pitchFamily="34" charset="0"/>
              <a:buChar char="•"/>
            </a:pPr>
            <a:r>
              <a:rPr lang="en-US" dirty="0"/>
              <a:t>Explain the path determination function of a router.</a:t>
            </a:r>
          </a:p>
          <a:p>
            <a:pPr marL="548878" lvl="2" indent="-285750">
              <a:buClr>
                <a:srgbClr val="58585B"/>
              </a:buClr>
            </a:pPr>
            <a:endParaRPr lang="en-CA" dirty="0" smtClean="0"/>
          </a:p>
          <a:p>
            <a:pPr marL="548878" lvl="2" indent="-285750">
              <a:buClr>
                <a:srgbClr val="58585B"/>
              </a:buClr>
            </a:pPr>
            <a:endParaRPr lang="en-CA" dirty="0"/>
          </a:p>
          <a:p>
            <a:pPr marL="342900" lvl="1" indent="0">
              <a:buNone/>
            </a:pPr>
            <a:endParaRPr lang="en-US" sz="1300" dirty="0" smtClean="0"/>
          </a:p>
        </p:txBody>
      </p:sp>
      <p:sp>
        <p:nvSpPr>
          <p:cNvPr id="4098" name="Rectangle 33"/>
          <p:cNvSpPr>
            <a:spLocks noGrp="1" noChangeArrowheads="1"/>
          </p:cNvSpPr>
          <p:nvPr>
            <p:ph type="title"/>
          </p:nvPr>
        </p:nvSpPr>
        <p:spPr/>
        <p:txBody>
          <a:bodyPr/>
          <a:lstStyle/>
          <a:p>
            <a:pPr eaLnBrk="1" hangingPunct="1"/>
            <a:r>
              <a:rPr lang="en-US" dirty="0" smtClean="0"/>
              <a:t>Chapter 1 - Sections &amp; Objectives</a:t>
            </a:r>
          </a:p>
        </p:txBody>
      </p:sp>
    </p:spTree>
    <p:extLst>
      <p:ext uri="{BB962C8B-B14F-4D97-AF65-F5344CB8AC3E}">
        <p14:creationId xmlns:p14="http://schemas.microsoft.com/office/powerpoint/2010/main" val="1758868671"/>
      </p:ext>
    </p:extLst>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Device LEDs</a:t>
            </a:r>
          </a:p>
        </p:txBody>
      </p:sp>
      <p:sp>
        <p:nvSpPr>
          <p:cNvPr id="3" name="Content Placeholder 2"/>
          <p:cNvSpPr>
            <a:spLocks noGrp="1"/>
          </p:cNvSpPr>
          <p:nvPr>
            <p:ph idx="1"/>
          </p:nvPr>
        </p:nvSpPr>
        <p:spPr>
          <a:xfrm>
            <a:off x="4788817" y="266954"/>
            <a:ext cx="4271294" cy="4512436"/>
          </a:xfrm>
        </p:spPr>
        <p:txBody>
          <a:bodyPr/>
          <a:lstStyle/>
          <a:p>
            <a:r>
              <a:rPr lang="en-CA" altLang="en-US" dirty="0" smtClean="0"/>
              <a:t>Host computers connect to a wired network using a RJ-45 Ethernet cable.  </a:t>
            </a:r>
          </a:p>
          <a:p>
            <a:r>
              <a:rPr lang="en-CA" altLang="en-US" dirty="0" smtClean="0"/>
              <a:t>Most network interface cards have one or two LED indicators next to the interface.  </a:t>
            </a:r>
          </a:p>
          <a:p>
            <a:pPr lvl="1"/>
            <a:r>
              <a:rPr lang="en-CA" altLang="en-US" dirty="0" smtClean="0"/>
              <a:t>Green LED indicates a good connection.</a:t>
            </a:r>
          </a:p>
          <a:p>
            <a:pPr lvl="1"/>
            <a:r>
              <a:rPr lang="en-CA" altLang="en-US" dirty="0" smtClean="0"/>
              <a:t>A blinking green indicates network activity.</a:t>
            </a:r>
          </a:p>
          <a:p>
            <a:pPr lvl="1"/>
            <a:r>
              <a:rPr lang="en-CA" altLang="en-US" dirty="0" smtClean="0"/>
              <a:t>No light indicates a problem with either the network cable or the network itself.</a:t>
            </a:r>
            <a:endParaRPr lang="en-CA" altLang="en-US" dirty="0"/>
          </a:p>
          <a:p>
            <a:r>
              <a:rPr lang="en-CA" altLang="en-US" dirty="0" smtClean="0"/>
              <a:t>Network infrastructure devices also use LEDs to provide a quick status view. For example, a Cisco Catalyst 2960 switch:</a:t>
            </a:r>
          </a:p>
          <a:p>
            <a:pPr lvl="1"/>
            <a:r>
              <a:rPr lang="en-CA" altLang="en-US" dirty="0" smtClean="0"/>
              <a:t>Green LEDs indicate a switch is functioning normally.</a:t>
            </a:r>
          </a:p>
          <a:p>
            <a:pPr lvl="1"/>
            <a:r>
              <a:rPr lang="en-CA" altLang="en-US" dirty="0" smtClean="0"/>
              <a:t>Amber LEDs indicate a malfunction.</a:t>
            </a:r>
          </a:p>
          <a:p>
            <a:pPr lvl="0">
              <a:buClr>
                <a:srgbClr val="58585B"/>
              </a:buClr>
            </a:pPr>
            <a:r>
              <a:rPr lang="en-CA" altLang="en-US" dirty="0" smtClean="0"/>
              <a:t>Cisco routers also use various LED indicators to provide status information.</a:t>
            </a:r>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119107" y="955821"/>
            <a:ext cx="4594296" cy="3480029"/>
          </a:xfrm>
          <a:prstGeom prst="rect">
            <a:avLst/>
          </a:prstGeom>
        </p:spPr>
      </p:pic>
    </p:spTree>
    <p:extLst>
      <p:ext uri="{BB962C8B-B14F-4D97-AF65-F5344CB8AC3E}">
        <p14:creationId xmlns:p14="http://schemas.microsoft.com/office/powerpoint/2010/main" val="3733192865"/>
      </p:ext>
    </p:extLst>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024481" cy="757551"/>
          </a:xfrm>
        </p:spPr>
        <p:txBody>
          <a:bodyPr/>
          <a:lstStyle/>
          <a:p>
            <a:r>
              <a:rPr lang="en-CA" altLang="en-US" sz="1600" dirty="0" smtClean="0"/>
              <a:t>Connect Devices</a:t>
            </a:r>
            <a:br>
              <a:rPr lang="en-CA" altLang="en-US" sz="1600" dirty="0" smtClean="0"/>
            </a:br>
            <a:r>
              <a:rPr lang="en-CA" altLang="en-US" dirty="0" smtClean="0"/>
              <a:t>Console Access</a:t>
            </a:r>
          </a:p>
        </p:txBody>
      </p:sp>
      <p:sp>
        <p:nvSpPr>
          <p:cNvPr id="3" name="Content Placeholder 2"/>
          <p:cNvSpPr>
            <a:spLocks noGrp="1"/>
          </p:cNvSpPr>
          <p:nvPr>
            <p:ph idx="1"/>
          </p:nvPr>
        </p:nvSpPr>
        <p:spPr>
          <a:xfrm>
            <a:off x="4183693" y="348827"/>
            <a:ext cx="4607969" cy="4605555"/>
          </a:xfrm>
        </p:spPr>
        <p:txBody>
          <a:bodyPr/>
          <a:lstStyle/>
          <a:p>
            <a:r>
              <a:rPr lang="en-CA" altLang="en-US" dirty="0"/>
              <a:t>D</a:t>
            </a:r>
            <a:r>
              <a:rPr lang="en-CA" altLang="en-US" dirty="0" smtClean="0"/>
              <a:t>evices including routers and switches are commonly accessed using Secure Shell (SSH) or </a:t>
            </a:r>
            <a:r>
              <a:rPr lang="en-CA" altLang="en-US" dirty="0" err="1" smtClean="0"/>
              <a:t>HyperText</a:t>
            </a:r>
            <a:r>
              <a:rPr lang="en-CA" altLang="en-US" dirty="0" smtClean="0"/>
              <a:t> Transfer Protocol Secure (HTTPS).</a:t>
            </a:r>
          </a:p>
          <a:p>
            <a:r>
              <a:rPr lang="en-CA" altLang="en-US" dirty="0" smtClean="0"/>
              <a:t>Console access is usually only required when initially configuring a device, or if remote access fails.</a:t>
            </a:r>
          </a:p>
          <a:p>
            <a:r>
              <a:rPr lang="en-CA" altLang="en-US" dirty="0" smtClean="0"/>
              <a:t>Console access requires:</a:t>
            </a:r>
          </a:p>
          <a:p>
            <a:pPr lvl="1"/>
            <a:r>
              <a:rPr lang="en-CA" altLang="en-US" dirty="0" smtClean="0"/>
              <a:t>Console cable – RJ-45 to DB-9 serial cable or a USB serial cable.</a:t>
            </a:r>
          </a:p>
          <a:p>
            <a:pPr lvl="1"/>
            <a:r>
              <a:rPr lang="en-CA" altLang="en-US" dirty="0" smtClean="0"/>
              <a:t>Terminal emulation software – Tera Term, </a:t>
            </a:r>
            <a:r>
              <a:rPr lang="en-CA" altLang="en-US" dirty="0" err="1" smtClean="0"/>
              <a:t>PuTTY</a:t>
            </a:r>
            <a:r>
              <a:rPr lang="en-CA" altLang="en-US" dirty="0" smtClean="0"/>
              <a:t>, or HyperTerminal</a:t>
            </a:r>
          </a:p>
          <a:p>
            <a:r>
              <a:rPr lang="en-CA" altLang="en-US" dirty="0" smtClean="0"/>
              <a:t>Cable is connected between the serial port of the host and the console port on the device.	</a:t>
            </a:r>
          </a:p>
          <a:p>
            <a:pPr lvl="1"/>
            <a:r>
              <a:rPr lang="en-CA" altLang="en-US" dirty="0" smtClean="0"/>
              <a:t>If a host does not have a serial port, use the USB port and a USB-to-RS-232 adapter.</a:t>
            </a:r>
          </a:p>
          <a:p>
            <a:pPr lvl="1"/>
            <a:endParaRPr lang="en-CA" altLang="en-US" dirty="0" smtClean="0"/>
          </a:p>
          <a:p>
            <a:endParaRPr lang="en-CA" altLang="en-US" dirty="0" smtClean="0"/>
          </a:p>
        </p:txBody>
      </p:sp>
      <p:pic>
        <p:nvPicPr>
          <p:cNvPr id="4" name="Picture 3"/>
          <p:cNvPicPr>
            <a:picLocks noChangeAspect="1"/>
          </p:cNvPicPr>
          <p:nvPr/>
        </p:nvPicPr>
        <p:blipFill>
          <a:blip r:embed="rId3"/>
          <a:stretch>
            <a:fillRect/>
          </a:stretch>
        </p:blipFill>
        <p:spPr>
          <a:xfrm>
            <a:off x="358017" y="798944"/>
            <a:ext cx="3562350" cy="3381375"/>
          </a:xfrm>
          <a:prstGeom prst="rect">
            <a:avLst/>
          </a:prstGeom>
        </p:spPr>
      </p:pic>
    </p:spTree>
    <p:extLst>
      <p:ext uri="{BB962C8B-B14F-4D97-AF65-F5344CB8AC3E}">
        <p14:creationId xmlns:p14="http://schemas.microsoft.com/office/powerpoint/2010/main" val="4236229559"/>
      </p:ext>
    </p:extLst>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169327" cy="757551"/>
          </a:xfrm>
        </p:spPr>
        <p:txBody>
          <a:bodyPr/>
          <a:lstStyle/>
          <a:p>
            <a:r>
              <a:rPr lang="en-CA" altLang="en-US" sz="1600" dirty="0" smtClean="0"/>
              <a:t>Connect Devices</a:t>
            </a:r>
            <a:br>
              <a:rPr lang="en-CA" altLang="en-US" sz="1600" dirty="0" smtClean="0"/>
            </a:br>
            <a:r>
              <a:rPr lang="en-CA" altLang="en-US" dirty="0" smtClean="0"/>
              <a:t>Enable IP on a Switch</a:t>
            </a:r>
          </a:p>
        </p:txBody>
      </p:sp>
      <p:sp>
        <p:nvSpPr>
          <p:cNvPr id="3" name="Content Placeholder 2"/>
          <p:cNvSpPr>
            <a:spLocks noGrp="1"/>
          </p:cNvSpPr>
          <p:nvPr>
            <p:ph idx="1"/>
          </p:nvPr>
        </p:nvSpPr>
        <p:spPr>
          <a:xfrm>
            <a:off x="5421298" y="798944"/>
            <a:ext cx="3370363" cy="4022464"/>
          </a:xfrm>
        </p:spPr>
        <p:txBody>
          <a:bodyPr/>
          <a:lstStyle/>
          <a:p>
            <a:r>
              <a:rPr lang="en-CA" altLang="en-US" dirty="0" smtClean="0"/>
              <a:t>Network devices require IP addresses in order for the network administrator to connect to the devices using Telnet, SSH, HTTP, or HTTPS.  </a:t>
            </a:r>
          </a:p>
          <a:p>
            <a:r>
              <a:rPr lang="en-CA" altLang="en-US" dirty="0" smtClean="0"/>
              <a:t>A switch requires an IP address to be configured on a virtual interface, called the switched virtual interface (SVI).</a:t>
            </a:r>
          </a:p>
          <a:p>
            <a:r>
              <a:rPr lang="en-CA" altLang="en-US" dirty="0" smtClean="0"/>
              <a:t>Commands in the figure to the left should be used to configure the IP address on </a:t>
            </a:r>
            <a:r>
              <a:rPr lang="en-CA" altLang="en-US" dirty="0" err="1" smtClean="0"/>
              <a:t>vlan</a:t>
            </a:r>
            <a:r>
              <a:rPr lang="en-CA" altLang="en-US" dirty="0" smtClean="0"/>
              <a:t> 1 and also the default-gateway information.  </a:t>
            </a:r>
          </a:p>
        </p:txBody>
      </p:sp>
      <p:pic>
        <p:nvPicPr>
          <p:cNvPr id="2" name="Picture 1"/>
          <p:cNvPicPr>
            <a:picLocks noChangeAspect="1"/>
          </p:cNvPicPr>
          <p:nvPr/>
        </p:nvPicPr>
        <p:blipFill>
          <a:blip r:embed="rId3"/>
          <a:stretch>
            <a:fillRect/>
          </a:stretch>
        </p:blipFill>
        <p:spPr>
          <a:xfrm>
            <a:off x="182548" y="950490"/>
            <a:ext cx="5238750" cy="2990850"/>
          </a:xfrm>
          <a:prstGeom prst="rect">
            <a:avLst/>
          </a:prstGeom>
        </p:spPr>
      </p:pic>
    </p:spTree>
    <p:extLst>
      <p:ext uri="{BB962C8B-B14F-4D97-AF65-F5344CB8AC3E}">
        <p14:creationId xmlns:p14="http://schemas.microsoft.com/office/powerpoint/2010/main" val="1135741559"/>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545122" cy="757551"/>
          </a:xfrm>
        </p:spPr>
        <p:txBody>
          <a:bodyPr/>
          <a:lstStyle/>
          <a:p>
            <a:r>
              <a:rPr lang="en-CA" altLang="en-US" sz="1600" dirty="0" smtClean="0"/>
              <a:t>Router Basic Settings</a:t>
            </a:r>
            <a:br>
              <a:rPr lang="en-CA" altLang="en-US" sz="1600" dirty="0" smtClean="0"/>
            </a:br>
            <a:r>
              <a:rPr lang="en-CA" altLang="en-US" dirty="0" smtClean="0"/>
              <a:t>Configure Basic Router Settings </a:t>
            </a:r>
          </a:p>
        </p:txBody>
      </p:sp>
      <p:sp>
        <p:nvSpPr>
          <p:cNvPr id="3" name="Content Placeholder 2"/>
          <p:cNvSpPr>
            <a:spLocks noGrp="1"/>
          </p:cNvSpPr>
          <p:nvPr>
            <p:ph idx="1"/>
          </p:nvPr>
        </p:nvSpPr>
        <p:spPr>
          <a:xfrm>
            <a:off x="5545123" y="348668"/>
            <a:ext cx="3481431" cy="4597166"/>
          </a:xfrm>
        </p:spPr>
        <p:txBody>
          <a:bodyPr/>
          <a:lstStyle/>
          <a:p>
            <a:r>
              <a:rPr lang="en-CA" altLang="en-US" dirty="0" smtClean="0"/>
              <a:t>Cisco routers and switches have similar initial configuration steps:</a:t>
            </a:r>
          </a:p>
          <a:p>
            <a:pPr lvl="1"/>
            <a:r>
              <a:rPr lang="en-CA" altLang="en-US" dirty="0" smtClean="0"/>
              <a:t>Name the device in order to distinguish it from other devices in the network using the </a:t>
            </a:r>
            <a:r>
              <a:rPr lang="en-CA" altLang="en-US" b="1" dirty="0" smtClean="0"/>
              <a:t>hostname</a:t>
            </a:r>
            <a:r>
              <a:rPr lang="en-CA" altLang="en-US" dirty="0" smtClean="0"/>
              <a:t> command in global config mode.  </a:t>
            </a:r>
          </a:p>
          <a:p>
            <a:pPr lvl="1"/>
            <a:r>
              <a:rPr lang="en-CA" altLang="en-US" dirty="0" smtClean="0"/>
              <a:t>Secure management access as shown in the figure to the left in order to secure privileged EXEC, user EXEC, and remote access.</a:t>
            </a:r>
          </a:p>
          <a:p>
            <a:pPr lvl="1"/>
            <a:r>
              <a:rPr lang="en-CA" altLang="en-US" dirty="0" smtClean="0"/>
              <a:t>Configure a banner to provide legal notification of unauthorized access in global </a:t>
            </a:r>
            <a:r>
              <a:rPr lang="en-CA" altLang="en-US" dirty="0" err="1" smtClean="0"/>
              <a:t>config</a:t>
            </a:r>
            <a:r>
              <a:rPr lang="en-CA" altLang="en-US" dirty="0" smtClean="0"/>
              <a:t> mode: </a:t>
            </a:r>
            <a:r>
              <a:rPr lang="en-CA" altLang="en-US" b="1" dirty="0" smtClean="0"/>
              <a:t>banner </a:t>
            </a:r>
            <a:r>
              <a:rPr lang="en-CA" altLang="en-US" b="1" dirty="0" err="1" smtClean="0"/>
              <a:t>motd</a:t>
            </a:r>
            <a:r>
              <a:rPr lang="en-CA" altLang="en-US" b="1" dirty="0" smtClean="0"/>
              <a:t> ** Authorized Access Only! **</a:t>
            </a:r>
            <a:endParaRPr lang="en-CA" altLang="en-US" dirty="0"/>
          </a:p>
          <a:p>
            <a:pPr lvl="0">
              <a:buClr>
                <a:srgbClr val="58585B"/>
              </a:buClr>
            </a:pPr>
            <a:r>
              <a:rPr lang="en-CA" altLang="en-US" dirty="0" smtClean="0"/>
              <a:t>Always save your configuration changes and verify your settings:</a:t>
            </a:r>
            <a:r>
              <a:rPr lang="en-CA" altLang="en-US" b="1" dirty="0"/>
              <a:t> </a:t>
            </a:r>
            <a:r>
              <a:rPr lang="en-CA" altLang="en-US" b="1" dirty="0" smtClean="0"/>
              <a:t> R1# copy running-</a:t>
            </a:r>
            <a:r>
              <a:rPr lang="en-CA" altLang="en-US" b="1" dirty="0" err="1" smtClean="0"/>
              <a:t>config</a:t>
            </a:r>
            <a:r>
              <a:rPr lang="en-CA" altLang="en-US" b="1" dirty="0" smtClean="0"/>
              <a:t> </a:t>
            </a:r>
            <a:r>
              <a:rPr lang="en-CA" altLang="en-US" b="1" dirty="0" err="1" smtClean="0"/>
              <a:t>startup-config</a:t>
            </a:r>
            <a:endParaRPr lang="en-CA" altLang="en-US" dirty="0" smtClean="0"/>
          </a:p>
        </p:txBody>
      </p:sp>
      <p:pic>
        <p:nvPicPr>
          <p:cNvPr id="6" name="Picture 5"/>
          <p:cNvPicPr>
            <a:picLocks noChangeAspect="1"/>
          </p:cNvPicPr>
          <p:nvPr/>
        </p:nvPicPr>
        <p:blipFill>
          <a:blip r:embed="rId3"/>
          <a:stretch>
            <a:fillRect/>
          </a:stretch>
        </p:blipFill>
        <p:spPr>
          <a:xfrm>
            <a:off x="158517" y="932751"/>
            <a:ext cx="5219700" cy="3429000"/>
          </a:xfrm>
          <a:prstGeom prst="rect">
            <a:avLst/>
          </a:prstGeom>
        </p:spPr>
      </p:pic>
    </p:spTree>
    <p:extLst>
      <p:ext uri="{BB962C8B-B14F-4D97-AF65-F5344CB8AC3E}">
        <p14:creationId xmlns:p14="http://schemas.microsoft.com/office/powerpoint/2010/main" val="3686717049"/>
      </p:ext>
    </p:extLst>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545122" cy="757551"/>
          </a:xfrm>
        </p:spPr>
        <p:txBody>
          <a:bodyPr/>
          <a:lstStyle/>
          <a:p>
            <a:r>
              <a:rPr lang="en-CA" altLang="en-US" sz="1600" dirty="0" smtClean="0"/>
              <a:t>Router Basic Settings</a:t>
            </a:r>
            <a:br>
              <a:rPr lang="en-CA" altLang="en-US" sz="1600" dirty="0" smtClean="0"/>
            </a:br>
            <a:r>
              <a:rPr lang="en-CA" altLang="en-US" dirty="0" smtClean="0"/>
              <a:t>Configure an IPv4 Router Interface</a:t>
            </a:r>
          </a:p>
        </p:txBody>
      </p:sp>
      <p:sp>
        <p:nvSpPr>
          <p:cNvPr id="3" name="Content Placeholder 2"/>
          <p:cNvSpPr>
            <a:spLocks noGrp="1"/>
          </p:cNvSpPr>
          <p:nvPr>
            <p:ph idx="1"/>
          </p:nvPr>
        </p:nvSpPr>
        <p:spPr>
          <a:xfrm>
            <a:off x="5545123" y="314186"/>
            <a:ext cx="3548543" cy="4546833"/>
          </a:xfrm>
        </p:spPr>
        <p:txBody>
          <a:bodyPr/>
          <a:lstStyle/>
          <a:p>
            <a:r>
              <a:rPr lang="en-CA" altLang="en-US" dirty="0" smtClean="0"/>
              <a:t>Layer 2 switches support LANs and have multiple </a:t>
            </a:r>
            <a:r>
              <a:rPr lang="en-CA" altLang="en-US" dirty="0" err="1" smtClean="0"/>
              <a:t>FastEthernet</a:t>
            </a:r>
            <a:r>
              <a:rPr lang="en-CA" altLang="en-US" dirty="0" smtClean="0"/>
              <a:t> or Gigabit Ethernet ports.</a:t>
            </a:r>
          </a:p>
          <a:p>
            <a:r>
              <a:rPr lang="en-CA" altLang="en-US" dirty="0" smtClean="0"/>
              <a:t>Routers support LANs and WANs and have many types of interfaces including Gigabit Ethernet and High-Speed WAN Interface Card (HWIC) slots to support WAN connections.   </a:t>
            </a:r>
          </a:p>
          <a:p>
            <a:r>
              <a:rPr lang="en-CA" altLang="en-US" dirty="0" smtClean="0"/>
              <a:t>As shown in the figure to the left, an interface must be configured with an IP address, subnet mask, and activated with the </a:t>
            </a:r>
            <a:r>
              <a:rPr lang="en-CA" altLang="en-US" b="1" dirty="0" smtClean="0"/>
              <a:t>no shutdown </a:t>
            </a:r>
            <a:r>
              <a:rPr lang="en-CA" altLang="en-US" dirty="0" smtClean="0"/>
              <a:t>command. </a:t>
            </a:r>
          </a:p>
          <a:p>
            <a:pPr marL="0" indent="0">
              <a:buNone/>
            </a:pPr>
            <a:r>
              <a:rPr lang="en-CA" altLang="en-US" sz="1400" dirty="0" smtClean="0"/>
              <a:t>Note: In a lab environment, the serial interface with the cable end labeled DCE needs to be configured with a </a:t>
            </a:r>
            <a:r>
              <a:rPr lang="en-CA" altLang="en-US" sz="1400" b="1" dirty="0" smtClean="0"/>
              <a:t>clock rate </a:t>
            </a:r>
            <a:r>
              <a:rPr lang="en-CA" altLang="en-US" sz="1400" dirty="0" smtClean="0"/>
              <a:t>command. </a:t>
            </a:r>
          </a:p>
        </p:txBody>
      </p:sp>
      <p:pic>
        <p:nvPicPr>
          <p:cNvPr id="4" name="Picture 3"/>
          <p:cNvPicPr>
            <a:picLocks noChangeAspect="1"/>
          </p:cNvPicPr>
          <p:nvPr/>
        </p:nvPicPr>
        <p:blipFill>
          <a:blip r:embed="rId3"/>
          <a:stretch>
            <a:fillRect/>
          </a:stretch>
        </p:blipFill>
        <p:spPr>
          <a:xfrm>
            <a:off x="95031" y="1051114"/>
            <a:ext cx="5229225" cy="3343275"/>
          </a:xfrm>
          <a:prstGeom prst="rect">
            <a:avLst/>
          </a:prstGeom>
        </p:spPr>
      </p:pic>
    </p:spTree>
    <p:extLst>
      <p:ext uri="{BB962C8B-B14F-4D97-AF65-F5344CB8AC3E}">
        <p14:creationId xmlns:p14="http://schemas.microsoft.com/office/powerpoint/2010/main" val="3477657834"/>
      </p:ext>
    </p:extLst>
  </p:cSld>
  <p:clrMapOvr>
    <a:masterClrMapping/>
  </p:clrMapOvr>
  <p:transition spd="slow">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545122" cy="757551"/>
          </a:xfrm>
        </p:spPr>
        <p:txBody>
          <a:bodyPr/>
          <a:lstStyle/>
          <a:p>
            <a:r>
              <a:rPr lang="en-CA" altLang="en-US" sz="1600" dirty="0" smtClean="0"/>
              <a:t>Router Basic Settings</a:t>
            </a:r>
            <a:br>
              <a:rPr lang="en-CA" altLang="en-US" sz="1600" dirty="0" smtClean="0"/>
            </a:br>
            <a:r>
              <a:rPr lang="en-CA" altLang="en-US" dirty="0" smtClean="0"/>
              <a:t>Configure an IPv6 Router Interface</a:t>
            </a:r>
          </a:p>
        </p:txBody>
      </p:sp>
      <p:sp>
        <p:nvSpPr>
          <p:cNvPr id="3" name="Content Placeholder 2"/>
          <p:cNvSpPr>
            <a:spLocks noGrp="1"/>
          </p:cNvSpPr>
          <p:nvPr>
            <p:ph idx="1"/>
          </p:nvPr>
        </p:nvSpPr>
        <p:spPr>
          <a:xfrm>
            <a:off x="5417388" y="226503"/>
            <a:ext cx="3648973" cy="4546833"/>
          </a:xfrm>
        </p:spPr>
        <p:txBody>
          <a:bodyPr/>
          <a:lstStyle/>
          <a:p>
            <a:r>
              <a:rPr lang="en-CA" altLang="en-US" dirty="0"/>
              <a:t>To configure host PC1, statically assign an IPv6 address to the host under Internet Control Protocol Version 6 (TCP/IPv6) Properties.</a:t>
            </a:r>
          </a:p>
          <a:p>
            <a:r>
              <a:rPr lang="en-CA" altLang="en-US" dirty="0" smtClean="0"/>
              <a:t>Configuring an IPv6 interface is very similar to configuring an IPv4 interface, use the </a:t>
            </a:r>
            <a:r>
              <a:rPr lang="en-CA" altLang="en-US" b="1" dirty="0" smtClean="0"/>
              <a:t>ipv6 address</a:t>
            </a:r>
            <a:r>
              <a:rPr lang="en-CA" altLang="en-US" dirty="0" smtClean="0"/>
              <a:t> command.</a:t>
            </a:r>
          </a:p>
          <a:p>
            <a:r>
              <a:rPr lang="en-CA" altLang="en-US" dirty="0" smtClean="0"/>
              <a:t>As shown in the figure, configure the interface with an IPv6 address and subnet mask prefix.</a:t>
            </a:r>
          </a:p>
          <a:p>
            <a:r>
              <a:rPr lang="en-CA" altLang="en-US" dirty="0" smtClean="0"/>
              <a:t>Activate the interface with the </a:t>
            </a:r>
            <a:r>
              <a:rPr lang="en-CA" altLang="en-US" b="1" dirty="0" smtClean="0"/>
              <a:t>no shutdown </a:t>
            </a:r>
            <a:r>
              <a:rPr lang="en-CA" altLang="en-US" dirty="0" smtClean="0"/>
              <a:t>command.</a:t>
            </a:r>
            <a:endParaRPr lang="en-CA" altLang="en-US" dirty="0"/>
          </a:p>
          <a:p>
            <a:r>
              <a:rPr lang="en-CA" altLang="en-US" dirty="0" smtClean="0"/>
              <a:t>An interface can generate its own IPv6 link-local address without having a global unicast address by using the </a:t>
            </a:r>
            <a:r>
              <a:rPr lang="en-CA" altLang="en-US" b="1" dirty="0" smtClean="0"/>
              <a:t>ipv6 enable</a:t>
            </a:r>
            <a:r>
              <a:rPr lang="en-CA" altLang="en-US" dirty="0" smtClean="0"/>
              <a:t> interface </a:t>
            </a:r>
            <a:r>
              <a:rPr lang="en-CA" altLang="en-US" dirty="0" err="1" smtClean="0"/>
              <a:t>config</a:t>
            </a:r>
            <a:r>
              <a:rPr lang="en-CA" altLang="en-US" dirty="0" smtClean="0"/>
              <a:t> command.</a:t>
            </a:r>
          </a:p>
        </p:txBody>
      </p:sp>
      <p:pic>
        <p:nvPicPr>
          <p:cNvPr id="2" name="Picture 1"/>
          <p:cNvPicPr>
            <a:picLocks noChangeAspect="1"/>
          </p:cNvPicPr>
          <p:nvPr/>
        </p:nvPicPr>
        <p:blipFill>
          <a:blip r:embed="rId3"/>
          <a:stretch>
            <a:fillRect/>
          </a:stretch>
        </p:blipFill>
        <p:spPr>
          <a:xfrm>
            <a:off x="79412" y="798944"/>
            <a:ext cx="5172075" cy="2886075"/>
          </a:xfrm>
          <a:prstGeom prst="rect">
            <a:avLst/>
          </a:prstGeom>
        </p:spPr>
      </p:pic>
      <p:sp>
        <p:nvSpPr>
          <p:cNvPr id="7" name="Content Placeholder 2"/>
          <p:cNvSpPr txBox="1">
            <a:spLocks/>
          </p:cNvSpPr>
          <p:nvPr/>
        </p:nvSpPr>
        <p:spPr bwMode="auto">
          <a:xfrm>
            <a:off x="98438" y="3872602"/>
            <a:ext cx="5172075" cy="48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sz="1300" dirty="0" smtClean="0"/>
              <a:t>The </a:t>
            </a:r>
            <a:r>
              <a:rPr lang="en-CA" altLang="en-US" sz="1300" b="1" dirty="0" smtClean="0"/>
              <a:t>clock rate 128000 </a:t>
            </a:r>
            <a:r>
              <a:rPr lang="en-CA" altLang="en-US" sz="1300" dirty="0" smtClean="0"/>
              <a:t>command was used since this is being configured in a lab environment.</a:t>
            </a:r>
          </a:p>
        </p:txBody>
      </p:sp>
    </p:spTree>
    <p:extLst>
      <p:ext uri="{BB962C8B-B14F-4D97-AF65-F5344CB8AC3E}">
        <p14:creationId xmlns:p14="http://schemas.microsoft.com/office/powerpoint/2010/main" val="3271364515"/>
      </p:ext>
    </p:extLst>
  </p:cSld>
  <p:clrMapOvr>
    <a:masterClrMapping/>
  </p:clrMapOvr>
  <p:transition spd="slow">
    <p:wip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0" y="41393"/>
            <a:ext cx="5960853" cy="757551"/>
          </a:xfrm>
        </p:spPr>
        <p:txBody>
          <a:bodyPr/>
          <a:lstStyle/>
          <a:p>
            <a:r>
              <a:rPr lang="en-CA" altLang="en-US" sz="1600" dirty="0" smtClean="0"/>
              <a:t>Router Basic Settings</a:t>
            </a:r>
            <a:br>
              <a:rPr lang="en-CA" altLang="en-US" sz="1600" dirty="0" smtClean="0"/>
            </a:br>
            <a:r>
              <a:rPr lang="en-CA" altLang="en-US" dirty="0" smtClean="0"/>
              <a:t>Configure an IPv6 Router Interface (Cont.)</a:t>
            </a:r>
          </a:p>
        </p:txBody>
      </p:sp>
      <p:sp>
        <p:nvSpPr>
          <p:cNvPr id="3" name="Content Placeholder 2"/>
          <p:cNvSpPr>
            <a:spLocks noGrp="1"/>
          </p:cNvSpPr>
          <p:nvPr>
            <p:ph idx="1"/>
          </p:nvPr>
        </p:nvSpPr>
        <p:spPr>
          <a:xfrm>
            <a:off x="5303359" y="924203"/>
            <a:ext cx="3763003" cy="4036103"/>
          </a:xfrm>
        </p:spPr>
        <p:txBody>
          <a:bodyPr/>
          <a:lstStyle/>
          <a:p>
            <a:r>
              <a:rPr lang="en-CA" altLang="en-US" sz="1400" dirty="0" smtClean="0"/>
              <a:t>Unlike IPv4, IPv6 interfaces will typically have more than one IPv6 address.</a:t>
            </a:r>
          </a:p>
          <a:p>
            <a:r>
              <a:rPr lang="en-CA" altLang="en-US" sz="1400" dirty="0" smtClean="0"/>
              <a:t>An IPv6 device must have an IPv6 link-local address but will most likely also have an IPv6 global unicast address.  </a:t>
            </a:r>
          </a:p>
          <a:p>
            <a:r>
              <a:rPr lang="en-CA" altLang="en-US" sz="1400" dirty="0" smtClean="0"/>
              <a:t>An interface can also have multiple IPv6 global unicast addresses from the same subnet.</a:t>
            </a:r>
          </a:p>
          <a:p>
            <a:r>
              <a:rPr lang="en-CA" altLang="en-US" sz="1400" dirty="0" smtClean="0"/>
              <a:t>These commands can be used to create a global unicast or link-local IPv6 address:</a:t>
            </a:r>
          </a:p>
          <a:p>
            <a:pPr lvl="1"/>
            <a:r>
              <a:rPr lang="en-CA" altLang="en-US" sz="1300" b="1" dirty="0"/>
              <a:t>i</a:t>
            </a:r>
            <a:r>
              <a:rPr lang="en-CA" altLang="en-US" sz="1300" b="1" dirty="0" smtClean="0"/>
              <a:t>pv6 address </a:t>
            </a:r>
            <a:r>
              <a:rPr lang="en-CA" altLang="en-US" sz="1300" dirty="0" smtClean="0"/>
              <a:t>ipv6-address/prefix-length</a:t>
            </a:r>
          </a:p>
          <a:p>
            <a:pPr lvl="1"/>
            <a:r>
              <a:rPr lang="en-CA" altLang="en-US" sz="1300" b="1" dirty="0"/>
              <a:t>i</a:t>
            </a:r>
            <a:r>
              <a:rPr lang="en-CA" altLang="en-US" sz="1300" b="1" dirty="0" smtClean="0"/>
              <a:t>pv6 address </a:t>
            </a:r>
            <a:r>
              <a:rPr lang="en-CA" altLang="en-US" sz="1300" dirty="0" smtClean="0"/>
              <a:t>ipv6-address/prefix-length </a:t>
            </a:r>
            <a:r>
              <a:rPr lang="en-CA" altLang="en-US" sz="1300" b="1" dirty="0" smtClean="0"/>
              <a:t>eui-64</a:t>
            </a:r>
          </a:p>
          <a:p>
            <a:pPr lvl="1"/>
            <a:r>
              <a:rPr lang="en-CA" altLang="en-US" sz="1300" b="1" dirty="0" smtClean="0"/>
              <a:t>ipv6 address </a:t>
            </a:r>
            <a:r>
              <a:rPr lang="en-CA" altLang="en-US" sz="1300" dirty="0" smtClean="0"/>
              <a:t>ipv6-address/prefix-length </a:t>
            </a:r>
            <a:r>
              <a:rPr lang="en-CA" altLang="en-US" sz="1300" b="1" dirty="0" smtClean="0"/>
              <a:t>link-local</a:t>
            </a:r>
          </a:p>
          <a:p>
            <a:pPr lvl="1"/>
            <a:endParaRPr lang="en-CA" altLang="en-US" sz="1300" dirty="0" smtClean="0"/>
          </a:p>
        </p:txBody>
      </p:sp>
      <p:pic>
        <p:nvPicPr>
          <p:cNvPr id="2" name="Picture 1"/>
          <p:cNvPicPr>
            <a:picLocks noChangeAspect="1"/>
          </p:cNvPicPr>
          <p:nvPr/>
        </p:nvPicPr>
        <p:blipFill>
          <a:blip r:embed="rId3"/>
          <a:stretch>
            <a:fillRect/>
          </a:stretch>
        </p:blipFill>
        <p:spPr>
          <a:xfrm>
            <a:off x="131284" y="1264770"/>
            <a:ext cx="5172075" cy="2886075"/>
          </a:xfrm>
          <a:prstGeom prst="rect">
            <a:avLst/>
          </a:prstGeom>
        </p:spPr>
      </p:pic>
    </p:spTree>
    <p:extLst>
      <p:ext uri="{BB962C8B-B14F-4D97-AF65-F5344CB8AC3E}">
        <p14:creationId xmlns:p14="http://schemas.microsoft.com/office/powerpoint/2010/main" val="3576443971"/>
      </p:ext>
    </p:extLst>
  </p:cSld>
  <p:clrMapOvr>
    <a:masterClrMapping/>
  </p:clrMapOvr>
  <p:transition spd="slow">
    <p:wip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545122" cy="757551"/>
          </a:xfrm>
        </p:spPr>
        <p:txBody>
          <a:bodyPr/>
          <a:lstStyle/>
          <a:p>
            <a:r>
              <a:rPr lang="en-CA" altLang="en-US" sz="1600" dirty="0" smtClean="0"/>
              <a:t>Router Basic Settings</a:t>
            </a:r>
            <a:br>
              <a:rPr lang="en-CA" altLang="en-US" sz="1600" dirty="0" smtClean="0"/>
            </a:br>
            <a:r>
              <a:rPr lang="en-CA" altLang="en-US" dirty="0" smtClean="0"/>
              <a:t>Configure an IPv4 Loopback Interface</a:t>
            </a:r>
          </a:p>
        </p:txBody>
      </p:sp>
      <p:sp>
        <p:nvSpPr>
          <p:cNvPr id="3" name="Content Placeholder 2"/>
          <p:cNvSpPr>
            <a:spLocks noGrp="1"/>
          </p:cNvSpPr>
          <p:nvPr>
            <p:ph idx="1"/>
          </p:nvPr>
        </p:nvSpPr>
        <p:spPr>
          <a:xfrm>
            <a:off x="5486400" y="327171"/>
            <a:ext cx="3548543" cy="4446165"/>
          </a:xfrm>
        </p:spPr>
        <p:txBody>
          <a:bodyPr/>
          <a:lstStyle/>
          <a:p>
            <a:r>
              <a:rPr lang="en-CA" altLang="en-US" dirty="0" smtClean="0"/>
              <a:t>An IPv4 loopback interface is typically configured on a router for testing and management purposes.</a:t>
            </a:r>
          </a:p>
          <a:p>
            <a:r>
              <a:rPr lang="en-CA" altLang="en-US" dirty="0" smtClean="0"/>
              <a:t>A loopback interface is a logical interface internal to the router. </a:t>
            </a:r>
          </a:p>
          <a:p>
            <a:pPr lvl="1"/>
            <a:r>
              <a:rPr lang="en-CA" altLang="en-US" dirty="0" smtClean="0"/>
              <a:t>It is not assigned to a physical port and can not be connected to any other device.  </a:t>
            </a:r>
          </a:p>
          <a:p>
            <a:pPr lvl="1"/>
            <a:r>
              <a:rPr lang="en-CA" altLang="en-US" dirty="0" smtClean="0"/>
              <a:t>It is a software interface that is automatically placed in an “up” state as long as the router is functioning.</a:t>
            </a:r>
          </a:p>
          <a:p>
            <a:r>
              <a:rPr lang="en-CA" altLang="en-US" dirty="0" smtClean="0"/>
              <a:t>Some routing protocols such as OSPF require an address for identification, the loopback address can be used rather than an interface address which might go down on occasion, disrupting OSPF routing.  </a:t>
            </a:r>
          </a:p>
          <a:p>
            <a:endParaRPr lang="en-CA" altLang="en-US" dirty="0" smtClean="0"/>
          </a:p>
        </p:txBody>
      </p:sp>
      <p:pic>
        <p:nvPicPr>
          <p:cNvPr id="5" name="Picture 4"/>
          <p:cNvPicPr>
            <a:picLocks noChangeAspect="1"/>
          </p:cNvPicPr>
          <p:nvPr/>
        </p:nvPicPr>
        <p:blipFill>
          <a:blip r:embed="rId3"/>
          <a:stretch>
            <a:fillRect/>
          </a:stretch>
        </p:blipFill>
        <p:spPr>
          <a:xfrm>
            <a:off x="128588" y="964996"/>
            <a:ext cx="5229225" cy="3028950"/>
          </a:xfrm>
          <a:prstGeom prst="rect">
            <a:avLst/>
          </a:prstGeom>
        </p:spPr>
      </p:pic>
    </p:spTree>
    <p:extLst>
      <p:ext uri="{BB962C8B-B14F-4D97-AF65-F5344CB8AC3E}">
        <p14:creationId xmlns:p14="http://schemas.microsoft.com/office/powerpoint/2010/main" val="3460469432"/>
      </p:ext>
    </p:extLst>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486399" cy="757551"/>
          </a:xfrm>
        </p:spPr>
        <p:txBody>
          <a:bodyPr/>
          <a:lstStyle/>
          <a:p>
            <a:r>
              <a:rPr lang="en-CA" altLang="en-US" sz="1600" dirty="0" smtClean="0"/>
              <a:t>Verify Connectivity of Directly Connected Networks</a:t>
            </a:r>
            <a:br>
              <a:rPr lang="en-CA" altLang="en-US" sz="1600" dirty="0" smtClean="0"/>
            </a:br>
            <a:r>
              <a:rPr lang="en-CA" altLang="en-US" dirty="0" smtClean="0"/>
              <a:t>Verify Interface Settings</a:t>
            </a:r>
          </a:p>
        </p:txBody>
      </p:sp>
      <p:sp>
        <p:nvSpPr>
          <p:cNvPr id="3" name="Content Placeholder 2"/>
          <p:cNvSpPr>
            <a:spLocks noGrp="1"/>
          </p:cNvSpPr>
          <p:nvPr>
            <p:ph idx="1"/>
          </p:nvPr>
        </p:nvSpPr>
        <p:spPr>
          <a:xfrm>
            <a:off x="4827532" y="358219"/>
            <a:ext cx="4113703" cy="4326904"/>
          </a:xfrm>
        </p:spPr>
        <p:txBody>
          <a:bodyPr/>
          <a:lstStyle/>
          <a:p>
            <a:r>
              <a:rPr lang="en-CA" altLang="en-US" dirty="0" smtClean="0"/>
              <a:t>The following commands are used to verify the operation and configuration of an interface:</a:t>
            </a:r>
          </a:p>
          <a:p>
            <a:pPr lvl="1"/>
            <a:r>
              <a:rPr lang="en-CA" altLang="en-US" sz="1300" b="1" dirty="0"/>
              <a:t>s</a:t>
            </a:r>
            <a:r>
              <a:rPr lang="en-CA" altLang="en-US" sz="1300" b="1" dirty="0" smtClean="0"/>
              <a:t>how </a:t>
            </a:r>
            <a:r>
              <a:rPr lang="en-CA" altLang="en-US" sz="1300" b="1" dirty="0" err="1" smtClean="0"/>
              <a:t>ip</a:t>
            </a:r>
            <a:r>
              <a:rPr lang="en-CA" altLang="en-US" sz="1300" b="1" dirty="0" smtClean="0"/>
              <a:t> interface brief </a:t>
            </a:r>
            <a:r>
              <a:rPr lang="en-CA" altLang="en-US" sz="1300" dirty="0" smtClean="0"/>
              <a:t>– Displays a summary for all interfaces including the IPv4 address of the interface as well as the current operational status.</a:t>
            </a:r>
          </a:p>
          <a:p>
            <a:pPr lvl="1"/>
            <a:r>
              <a:rPr lang="en-CA" altLang="en-US" sz="1300" b="1" dirty="0" smtClean="0"/>
              <a:t>show </a:t>
            </a:r>
            <a:r>
              <a:rPr lang="en-CA" altLang="en-US" sz="1300" b="1" dirty="0" err="1" smtClean="0"/>
              <a:t>ip</a:t>
            </a:r>
            <a:r>
              <a:rPr lang="en-CA" altLang="en-US" sz="1300" b="1" dirty="0" smtClean="0"/>
              <a:t> route </a:t>
            </a:r>
            <a:r>
              <a:rPr lang="en-CA" altLang="en-US" sz="1300" dirty="0" smtClean="0"/>
              <a:t>– Displays the contents of the IPv4 routing table. </a:t>
            </a:r>
          </a:p>
          <a:p>
            <a:pPr lvl="1"/>
            <a:r>
              <a:rPr lang="en-CA" altLang="en-US" sz="1300" b="1" dirty="0"/>
              <a:t>s</a:t>
            </a:r>
            <a:r>
              <a:rPr lang="en-CA" altLang="en-US" sz="1300" b="1" dirty="0" smtClean="0"/>
              <a:t>how running-</a:t>
            </a:r>
            <a:r>
              <a:rPr lang="en-CA" altLang="en-US" sz="1300" b="1" dirty="0" err="1" smtClean="0"/>
              <a:t>config</a:t>
            </a:r>
            <a:r>
              <a:rPr lang="en-CA" altLang="en-US" sz="1300" b="1" dirty="0" smtClean="0"/>
              <a:t> interface </a:t>
            </a:r>
            <a:r>
              <a:rPr lang="en-CA" altLang="en-US" sz="1300" i="1" dirty="0" smtClean="0"/>
              <a:t>interface-id</a:t>
            </a:r>
            <a:r>
              <a:rPr lang="en-CA" altLang="en-US" sz="1300" dirty="0" smtClean="0"/>
              <a:t> – Displays the commands configured on the specified interface.</a:t>
            </a:r>
          </a:p>
          <a:p>
            <a:pPr lvl="0">
              <a:buClr>
                <a:srgbClr val="58585B"/>
              </a:buClr>
            </a:pPr>
            <a:r>
              <a:rPr lang="en-CA" altLang="en-US" dirty="0"/>
              <a:t>The following commands can be used to </a:t>
            </a:r>
            <a:r>
              <a:rPr lang="en-CA" altLang="en-US" dirty="0" smtClean="0"/>
              <a:t>gather more detailed interface information:</a:t>
            </a:r>
          </a:p>
          <a:p>
            <a:pPr lvl="1">
              <a:buClr>
                <a:srgbClr val="58585B"/>
              </a:buClr>
            </a:pPr>
            <a:r>
              <a:rPr lang="en-CA" altLang="en-US" sz="1300" b="1" dirty="0"/>
              <a:t>s</a:t>
            </a:r>
            <a:r>
              <a:rPr lang="en-CA" altLang="en-US" sz="1300" b="1" dirty="0" smtClean="0"/>
              <a:t>how interfaces </a:t>
            </a:r>
            <a:r>
              <a:rPr lang="en-CA" altLang="en-US" sz="1300" dirty="0" smtClean="0"/>
              <a:t>– Displays interface information and packet flow counts.</a:t>
            </a:r>
          </a:p>
          <a:p>
            <a:pPr lvl="1">
              <a:buClr>
                <a:srgbClr val="58585B"/>
              </a:buClr>
            </a:pPr>
            <a:r>
              <a:rPr lang="en-CA" altLang="en-US" sz="1300" b="1" dirty="0"/>
              <a:t>s</a:t>
            </a:r>
            <a:r>
              <a:rPr lang="en-CA" altLang="en-US" sz="1300" b="1" dirty="0" smtClean="0"/>
              <a:t>how </a:t>
            </a:r>
            <a:r>
              <a:rPr lang="en-CA" altLang="en-US" sz="1300" b="1" dirty="0" err="1" smtClean="0"/>
              <a:t>ip</a:t>
            </a:r>
            <a:r>
              <a:rPr lang="en-CA" altLang="en-US" sz="1300" b="1" dirty="0" smtClean="0"/>
              <a:t> interface </a:t>
            </a:r>
            <a:r>
              <a:rPr lang="en-CA" altLang="en-US" sz="1300" dirty="0" smtClean="0"/>
              <a:t>– Displays the IPv4 related information for all interfaces on a router.</a:t>
            </a:r>
            <a:endParaRPr lang="en-CA" altLang="en-US" sz="1300" dirty="0"/>
          </a:p>
          <a:p>
            <a:pPr marL="142875" lvl="1" indent="0">
              <a:buNone/>
            </a:pPr>
            <a:endParaRPr lang="en-CA" altLang="en-US" dirty="0" smtClean="0"/>
          </a:p>
        </p:txBody>
      </p:sp>
      <p:pic>
        <p:nvPicPr>
          <p:cNvPr id="2" name="Picture 1"/>
          <p:cNvPicPr>
            <a:picLocks noChangeAspect="1"/>
          </p:cNvPicPr>
          <p:nvPr/>
        </p:nvPicPr>
        <p:blipFill>
          <a:blip r:embed="rId3"/>
          <a:stretch>
            <a:fillRect/>
          </a:stretch>
        </p:blipFill>
        <p:spPr>
          <a:xfrm>
            <a:off x="116541" y="964996"/>
            <a:ext cx="4710991" cy="2447507"/>
          </a:xfrm>
          <a:prstGeom prst="rect">
            <a:avLst/>
          </a:prstGeom>
        </p:spPr>
      </p:pic>
    </p:spTree>
    <p:extLst>
      <p:ext uri="{BB962C8B-B14F-4D97-AF65-F5344CB8AC3E}">
        <p14:creationId xmlns:p14="http://schemas.microsoft.com/office/powerpoint/2010/main" val="2229491357"/>
      </p:ext>
    </p:extLst>
  </p:cSld>
  <p:clrMapOvr>
    <a:masterClrMapping/>
  </p:clrMapOvr>
  <p:transition spd="slow">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486399" cy="757551"/>
          </a:xfrm>
        </p:spPr>
        <p:txBody>
          <a:bodyPr/>
          <a:lstStyle/>
          <a:p>
            <a:r>
              <a:rPr lang="en-CA" altLang="en-US" sz="1600" dirty="0" smtClean="0"/>
              <a:t>Verify Connectivity of Directly Connected Networks</a:t>
            </a:r>
            <a:br>
              <a:rPr lang="en-CA" altLang="en-US" sz="1600" dirty="0" smtClean="0"/>
            </a:br>
            <a:r>
              <a:rPr lang="en-CA" altLang="en-US" dirty="0" smtClean="0"/>
              <a:t>Verify IPv6 Interface Settings</a:t>
            </a:r>
          </a:p>
        </p:txBody>
      </p:sp>
      <p:sp>
        <p:nvSpPr>
          <p:cNvPr id="3" name="Content Placeholder 2"/>
          <p:cNvSpPr>
            <a:spLocks noGrp="1"/>
          </p:cNvSpPr>
          <p:nvPr>
            <p:ph idx="1"/>
          </p:nvPr>
        </p:nvSpPr>
        <p:spPr>
          <a:xfrm>
            <a:off x="4899213" y="287215"/>
            <a:ext cx="4182157" cy="4856285"/>
          </a:xfrm>
        </p:spPr>
        <p:txBody>
          <a:bodyPr/>
          <a:lstStyle/>
          <a:p>
            <a:r>
              <a:rPr lang="en-CA" altLang="en-US" dirty="0" smtClean="0"/>
              <a:t>IPv6 commands used for interface configuration verification are similar to IPv4. </a:t>
            </a:r>
          </a:p>
          <a:p>
            <a:pPr lvl="1"/>
            <a:r>
              <a:rPr lang="en-CA" altLang="en-US" b="1" dirty="0"/>
              <a:t>s</a:t>
            </a:r>
            <a:r>
              <a:rPr lang="en-CA" altLang="en-US" b="1" dirty="0" smtClean="0"/>
              <a:t>how ipv6 interface brief </a:t>
            </a:r>
            <a:r>
              <a:rPr lang="en-CA" altLang="en-US" dirty="0" smtClean="0"/>
              <a:t>– If the output shows up/up, this shows that Layers 1 and 2 are operational  </a:t>
            </a:r>
          </a:p>
          <a:p>
            <a:pPr lvl="1"/>
            <a:r>
              <a:rPr lang="en-CA" altLang="en-US" b="1" dirty="0"/>
              <a:t>s</a:t>
            </a:r>
            <a:r>
              <a:rPr lang="en-CA" altLang="en-US" b="1" dirty="0" smtClean="0"/>
              <a:t>how ipv6 interface </a:t>
            </a:r>
            <a:r>
              <a:rPr lang="en-CA" altLang="en-US" i="1" dirty="0" smtClean="0"/>
              <a:t>interface-id</a:t>
            </a:r>
            <a:r>
              <a:rPr lang="en-CA" altLang="en-US" dirty="0" smtClean="0"/>
              <a:t> – Shows the interface status and all of the IPv6 addresses that belong to the interface.</a:t>
            </a:r>
          </a:p>
          <a:p>
            <a:pPr lvl="1"/>
            <a:r>
              <a:rPr lang="en-CA" altLang="en-US" b="1" dirty="0"/>
              <a:t>s</a:t>
            </a:r>
            <a:r>
              <a:rPr lang="en-CA" altLang="en-US" b="1" dirty="0" smtClean="0"/>
              <a:t>how ipv6 route </a:t>
            </a:r>
            <a:r>
              <a:rPr lang="en-CA" altLang="en-US" dirty="0" smtClean="0"/>
              <a:t>– Verifies that IPv6 networks and specific IPv6 interface addresses have been installed in the IPv6 routing table.  </a:t>
            </a:r>
          </a:p>
          <a:p>
            <a:r>
              <a:rPr lang="en-CA" altLang="en-US" dirty="0" smtClean="0"/>
              <a:t>As shown in the figure to the left, a ‘C’ next to a route indicates that this is a directly connected network.  </a:t>
            </a:r>
          </a:p>
          <a:p>
            <a:pPr lvl="2"/>
            <a:r>
              <a:rPr lang="en-CA" altLang="en-US" sz="1300" dirty="0" smtClean="0"/>
              <a:t>When the router interface is configured with a global unicast address and is in the “up/up” state, the IPv6 prefix length is added to the IPv6 routing table as a connected route.</a:t>
            </a:r>
          </a:p>
          <a:p>
            <a:endParaRPr lang="en-CA" altLang="en-US" dirty="0" smtClean="0"/>
          </a:p>
          <a:p>
            <a:endParaRPr lang="en-CA" altLang="en-US" dirty="0"/>
          </a:p>
        </p:txBody>
      </p:sp>
      <p:pic>
        <p:nvPicPr>
          <p:cNvPr id="4" name="Picture 3"/>
          <p:cNvPicPr>
            <a:picLocks noChangeAspect="1"/>
          </p:cNvPicPr>
          <p:nvPr/>
        </p:nvPicPr>
        <p:blipFill>
          <a:blip r:embed="rId3"/>
          <a:stretch>
            <a:fillRect/>
          </a:stretch>
        </p:blipFill>
        <p:spPr>
          <a:xfrm>
            <a:off x="174813" y="929247"/>
            <a:ext cx="4724400" cy="3571875"/>
          </a:xfrm>
          <a:prstGeom prst="rect">
            <a:avLst/>
          </a:prstGeom>
        </p:spPr>
      </p:pic>
    </p:spTree>
    <p:extLst>
      <p:ext uri="{BB962C8B-B14F-4D97-AF65-F5344CB8AC3E}">
        <p14:creationId xmlns:p14="http://schemas.microsoft.com/office/powerpoint/2010/main" val="868646901"/>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4"/>
          <p:cNvSpPr>
            <a:spLocks noGrp="1" noChangeArrowheads="1"/>
          </p:cNvSpPr>
          <p:nvPr>
            <p:ph idx="1"/>
          </p:nvPr>
        </p:nvSpPr>
        <p:spPr/>
        <p:txBody>
          <a:bodyPr/>
          <a:lstStyle/>
          <a:p>
            <a:pPr marL="286941" indent="-285750"/>
            <a:r>
              <a:rPr lang="en-CA" dirty="0" smtClean="0"/>
              <a:t>1.3 Router Operation</a:t>
            </a:r>
          </a:p>
          <a:p>
            <a:pPr marL="475853" lvl="1" indent="-285750"/>
            <a:r>
              <a:rPr lang="en-US" dirty="0" smtClean="0"/>
              <a:t>Explain how a router learns about remote networks when operating in a small to medium-sized business network.</a:t>
            </a:r>
          </a:p>
          <a:p>
            <a:pPr marL="557213" lvl="1" indent="-214313">
              <a:buClr>
                <a:srgbClr val="58585B"/>
              </a:buClr>
              <a:buFont typeface="Arial" panose="020B0604020202020204" pitchFamily="34" charset="0"/>
              <a:buChar char="•"/>
            </a:pPr>
            <a:r>
              <a:rPr lang="en-US" dirty="0"/>
              <a:t>Explain routing </a:t>
            </a:r>
            <a:r>
              <a:rPr lang="en-US" dirty="0" smtClean="0"/>
              <a:t>table </a:t>
            </a:r>
            <a:r>
              <a:rPr lang="en-US" dirty="0"/>
              <a:t>entries for directly connected networks.</a:t>
            </a:r>
          </a:p>
          <a:p>
            <a:pPr marL="557213" lvl="1" indent="-214313">
              <a:buClr>
                <a:srgbClr val="58585B"/>
              </a:buClr>
              <a:buFont typeface="Arial" panose="020B0604020202020204" pitchFamily="34" charset="0"/>
              <a:buChar char="•"/>
            </a:pPr>
            <a:r>
              <a:rPr lang="en-US" dirty="0"/>
              <a:t>Explain how a router builds a routing table of directly connected networks.</a:t>
            </a:r>
          </a:p>
          <a:p>
            <a:pPr marL="557213" lvl="1" indent="-214313">
              <a:buClr>
                <a:srgbClr val="58585B"/>
              </a:buClr>
              <a:buFont typeface="Arial" panose="020B0604020202020204" pitchFamily="34" charset="0"/>
              <a:buChar char="•"/>
            </a:pPr>
            <a:r>
              <a:rPr lang="en-US" dirty="0"/>
              <a:t>Explain how a router builds a routing table using static routes.</a:t>
            </a:r>
          </a:p>
          <a:p>
            <a:pPr marL="557213" lvl="1" indent="-214313">
              <a:buClr>
                <a:srgbClr val="58585B"/>
              </a:buClr>
              <a:buFont typeface="Arial" panose="020B0604020202020204" pitchFamily="34" charset="0"/>
              <a:buChar char="•"/>
            </a:pPr>
            <a:r>
              <a:rPr lang="en-US" dirty="0"/>
              <a:t>Explain how a router builds a routing table using a dynamic routing protocol.</a:t>
            </a:r>
          </a:p>
          <a:p>
            <a:pPr marL="548878" lvl="2" indent="-285750">
              <a:buClr>
                <a:srgbClr val="58585B"/>
              </a:buClr>
            </a:pPr>
            <a:endParaRPr lang="en-CA" dirty="0" smtClean="0"/>
          </a:p>
          <a:p>
            <a:pPr marL="548878" lvl="2" indent="-285750">
              <a:buClr>
                <a:srgbClr val="58585B"/>
              </a:buClr>
            </a:pPr>
            <a:endParaRPr lang="en-CA" dirty="0"/>
          </a:p>
          <a:p>
            <a:pPr marL="342900" lvl="1" indent="0">
              <a:buNone/>
            </a:pPr>
            <a:endParaRPr lang="en-US" sz="1300" dirty="0" smtClean="0"/>
          </a:p>
        </p:txBody>
      </p:sp>
      <p:sp>
        <p:nvSpPr>
          <p:cNvPr id="4098" name="Rectangle 33"/>
          <p:cNvSpPr>
            <a:spLocks noGrp="1" noChangeArrowheads="1"/>
          </p:cNvSpPr>
          <p:nvPr>
            <p:ph type="title"/>
          </p:nvPr>
        </p:nvSpPr>
        <p:spPr/>
        <p:txBody>
          <a:bodyPr/>
          <a:lstStyle/>
          <a:p>
            <a:pPr eaLnBrk="1" hangingPunct="1"/>
            <a:r>
              <a:rPr lang="en-US" dirty="0" smtClean="0"/>
              <a:t>Chapter 1 - Sections &amp; Objectives</a:t>
            </a:r>
          </a:p>
        </p:txBody>
      </p:sp>
    </p:spTree>
    <p:extLst>
      <p:ext uri="{BB962C8B-B14F-4D97-AF65-F5344CB8AC3E}">
        <p14:creationId xmlns:p14="http://schemas.microsoft.com/office/powerpoint/2010/main" val="2720366755"/>
      </p:ext>
    </p:extLst>
  </p:cSld>
  <p:clrMapOvr>
    <a:masterClrMapping/>
  </p:clrMapOvr>
  <p:transition spd="slow">
    <p:wip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53919"/>
            <a:ext cx="5486399" cy="757551"/>
          </a:xfrm>
        </p:spPr>
        <p:txBody>
          <a:bodyPr/>
          <a:lstStyle/>
          <a:p>
            <a:r>
              <a:rPr lang="en-CA" altLang="en-US" sz="1600" dirty="0" smtClean="0"/>
              <a:t>Verify Connectivity of Directly Connected Networks</a:t>
            </a:r>
            <a:br>
              <a:rPr lang="en-CA" altLang="en-US" sz="1600" dirty="0" smtClean="0"/>
            </a:br>
            <a:r>
              <a:rPr lang="en-CA" altLang="en-US" dirty="0" smtClean="0"/>
              <a:t>Filter Show Command Output</a:t>
            </a:r>
          </a:p>
        </p:txBody>
      </p:sp>
      <p:sp>
        <p:nvSpPr>
          <p:cNvPr id="3" name="Content Placeholder 2"/>
          <p:cNvSpPr>
            <a:spLocks noGrp="1"/>
          </p:cNvSpPr>
          <p:nvPr>
            <p:ph idx="1"/>
          </p:nvPr>
        </p:nvSpPr>
        <p:spPr>
          <a:xfrm>
            <a:off x="4423161" y="420168"/>
            <a:ext cx="4607859" cy="4563035"/>
          </a:xfrm>
        </p:spPr>
        <p:txBody>
          <a:bodyPr/>
          <a:lstStyle/>
          <a:p>
            <a:r>
              <a:rPr lang="en-CA" altLang="en-US" dirty="0" smtClean="0"/>
              <a:t>Commands that generate multiple screens of output are, by default, paused after 24 lines. </a:t>
            </a:r>
          </a:p>
          <a:p>
            <a:pPr lvl="1"/>
            <a:r>
              <a:rPr lang="en-CA" altLang="en-US" dirty="0" smtClean="0"/>
              <a:t>The spacebar allows you to see the next set of lines, while the ENTER key will display the next line.  </a:t>
            </a:r>
          </a:p>
          <a:p>
            <a:pPr lvl="1"/>
            <a:r>
              <a:rPr lang="en-CA" altLang="en-US" dirty="0" smtClean="0"/>
              <a:t>Use the terminal length command to change the number of lines to be displayed.</a:t>
            </a:r>
          </a:p>
          <a:p>
            <a:r>
              <a:rPr lang="en-CA" altLang="en-US" dirty="0" smtClean="0"/>
              <a:t>Another useful feature that makes it easier to view show output is by filtering the output. To enable the filtering command, use the pipe character, “|”.   For example:</a:t>
            </a:r>
          </a:p>
          <a:p>
            <a:pPr lvl="1"/>
            <a:r>
              <a:rPr lang="en-CA" altLang="en-US" sz="1200" b="1" dirty="0"/>
              <a:t>s</a:t>
            </a:r>
            <a:r>
              <a:rPr lang="en-CA" altLang="en-US" sz="1200" b="1" dirty="0" smtClean="0"/>
              <a:t>how running-</a:t>
            </a:r>
            <a:r>
              <a:rPr lang="en-CA" altLang="en-US" sz="1200" b="1" dirty="0" err="1" smtClean="0"/>
              <a:t>config</a:t>
            </a:r>
            <a:r>
              <a:rPr lang="en-CA" altLang="en-US" sz="1200" b="1" dirty="0" smtClean="0"/>
              <a:t> | section line con </a:t>
            </a:r>
            <a:r>
              <a:rPr lang="en-CA" altLang="en-US" sz="1200" dirty="0" smtClean="0"/>
              <a:t>– shows the section that starts with “line con”</a:t>
            </a:r>
          </a:p>
          <a:p>
            <a:pPr lvl="1"/>
            <a:r>
              <a:rPr lang="en-CA" altLang="en-US" sz="1200" b="1" dirty="0"/>
              <a:t>s</a:t>
            </a:r>
            <a:r>
              <a:rPr lang="en-CA" altLang="en-US" sz="1200" b="1" dirty="0" smtClean="0"/>
              <a:t>how </a:t>
            </a:r>
            <a:r>
              <a:rPr lang="en-CA" altLang="en-US" sz="1200" b="1" dirty="0" err="1" smtClean="0"/>
              <a:t>ip</a:t>
            </a:r>
            <a:r>
              <a:rPr lang="en-CA" altLang="en-US" sz="1200" b="1" dirty="0" smtClean="0"/>
              <a:t> interface brief  | include down </a:t>
            </a:r>
            <a:r>
              <a:rPr lang="en-CA" altLang="en-US" sz="1200" dirty="0" smtClean="0"/>
              <a:t>– includes all output that matches “down”</a:t>
            </a:r>
          </a:p>
          <a:p>
            <a:pPr lvl="1"/>
            <a:r>
              <a:rPr lang="en-CA" altLang="en-US" sz="1200" b="1" dirty="0"/>
              <a:t>s</a:t>
            </a:r>
            <a:r>
              <a:rPr lang="en-CA" altLang="en-US" sz="1200" b="1" dirty="0" smtClean="0"/>
              <a:t>how </a:t>
            </a:r>
            <a:r>
              <a:rPr lang="en-CA" altLang="en-US" sz="1200" b="1" dirty="0" err="1" smtClean="0"/>
              <a:t>ip</a:t>
            </a:r>
            <a:r>
              <a:rPr lang="en-CA" altLang="en-US" sz="1200" b="1" dirty="0" smtClean="0"/>
              <a:t> interface brief | exclude up </a:t>
            </a:r>
            <a:r>
              <a:rPr lang="en-CA" altLang="en-US" sz="1200" dirty="0" smtClean="0"/>
              <a:t>– “excludes all output that matches up”</a:t>
            </a:r>
            <a:endParaRPr lang="en-CA" altLang="en-US" sz="1200" b="1" dirty="0" smtClean="0"/>
          </a:p>
          <a:p>
            <a:pPr lvl="1"/>
            <a:r>
              <a:rPr lang="en-CA" altLang="en-US" sz="1200" b="1" dirty="0"/>
              <a:t>s</a:t>
            </a:r>
            <a:r>
              <a:rPr lang="en-CA" altLang="en-US" sz="1200" b="1" dirty="0" smtClean="0"/>
              <a:t>how running-</a:t>
            </a:r>
            <a:r>
              <a:rPr lang="en-CA" altLang="en-US" sz="1200" b="1" dirty="0" err="1" smtClean="0"/>
              <a:t>config</a:t>
            </a:r>
            <a:r>
              <a:rPr lang="en-CA" altLang="en-US" sz="1200" b="1" dirty="0" smtClean="0"/>
              <a:t> | begin line </a:t>
            </a:r>
            <a:r>
              <a:rPr lang="en-CA" altLang="en-US" sz="1200" dirty="0" smtClean="0"/>
              <a:t>– shows all the remaining output starting with “line”</a:t>
            </a:r>
            <a:endParaRPr lang="en-CA" altLang="en-US" sz="1200" dirty="0"/>
          </a:p>
        </p:txBody>
      </p:sp>
      <p:pic>
        <p:nvPicPr>
          <p:cNvPr id="5" name="Picture 4"/>
          <p:cNvPicPr>
            <a:picLocks noChangeAspect="1"/>
          </p:cNvPicPr>
          <p:nvPr/>
        </p:nvPicPr>
        <p:blipFill>
          <a:blip r:embed="rId3"/>
          <a:stretch>
            <a:fillRect/>
          </a:stretch>
        </p:blipFill>
        <p:spPr>
          <a:xfrm>
            <a:off x="313765" y="1276594"/>
            <a:ext cx="3962400" cy="2409825"/>
          </a:xfrm>
          <a:prstGeom prst="rect">
            <a:avLst/>
          </a:prstGeom>
        </p:spPr>
      </p:pic>
    </p:spTree>
    <p:extLst>
      <p:ext uri="{BB962C8B-B14F-4D97-AF65-F5344CB8AC3E}">
        <p14:creationId xmlns:p14="http://schemas.microsoft.com/office/powerpoint/2010/main" val="2758701443"/>
      </p:ext>
    </p:extLst>
  </p:cSld>
  <p:clrMapOvr>
    <a:masterClrMapping/>
  </p:clrMapOvr>
  <p:transition spd="slow">
    <p:wip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486399" cy="757551"/>
          </a:xfrm>
        </p:spPr>
        <p:txBody>
          <a:bodyPr/>
          <a:lstStyle/>
          <a:p>
            <a:r>
              <a:rPr lang="en-CA" altLang="en-US" sz="1600" dirty="0" smtClean="0"/>
              <a:t>Verify Connectivity of Directly Connected Networks</a:t>
            </a:r>
            <a:br>
              <a:rPr lang="en-CA" altLang="en-US" sz="1600" dirty="0" smtClean="0"/>
            </a:br>
            <a:r>
              <a:rPr lang="en-CA" altLang="en-US" dirty="0" smtClean="0"/>
              <a:t>Command History Feature</a:t>
            </a:r>
          </a:p>
        </p:txBody>
      </p:sp>
      <p:sp>
        <p:nvSpPr>
          <p:cNvPr id="3" name="Content Placeholder 2"/>
          <p:cNvSpPr>
            <a:spLocks noGrp="1"/>
          </p:cNvSpPr>
          <p:nvPr>
            <p:ph idx="1"/>
          </p:nvPr>
        </p:nvSpPr>
        <p:spPr>
          <a:xfrm>
            <a:off x="4751109" y="349749"/>
            <a:ext cx="4267631" cy="4793751"/>
          </a:xfrm>
        </p:spPr>
        <p:txBody>
          <a:bodyPr/>
          <a:lstStyle/>
          <a:p>
            <a:r>
              <a:rPr lang="en-CA" altLang="en-US" dirty="0" smtClean="0"/>
              <a:t>The command history feature shows previously executed commands when recalled.</a:t>
            </a:r>
          </a:p>
          <a:p>
            <a:r>
              <a:rPr lang="en-CA" altLang="en-US" dirty="0" smtClean="0"/>
              <a:t>Press </a:t>
            </a:r>
            <a:r>
              <a:rPr lang="en-CA" altLang="en-US" b="1" dirty="0" err="1" smtClean="0"/>
              <a:t>Ctrl+P</a:t>
            </a:r>
            <a:r>
              <a:rPr lang="en-CA" altLang="en-US" dirty="0" smtClean="0"/>
              <a:t> or the </a:t>
            </a:r>
            <a:r>
              <a:rPr lang="en-CA" altLang="en-US" b="1" dirty="0" smtClean="0"/>
              <a:t>Up Arrow </a:t>
            </a:r>
            <a:r>
              <a:rPr lang="en-CA" altLang="en-US" dirty="0" smtClean="0"/>
              <a:t>key to recall commands in the history buffer.</a:t>
            </a:r>
          </a:p>
          <a:p>
            <a:pPr lvl="1"/>
            <a:r>
              <a:rPr lang="en-CA" altLang="en-US" dirty="0" smtClean="0"/>
              <a:t>The most recent commands are displayed first</a:t>
            </a:r>
          </a:p>
          <a:p>
            <a:pPr lvl="1"/>
            <a:r>
              <a:rPr lang="en-CA" altLang="en-US" dirty="0" smtClean="0"/>
              <a:t>Keep pressing Up Arrow to recall the commands in the history buffer.</a:t>
            </a:r>
          </a:p>
          <a:p>
            <a:r>
              <a:rPr lang="en-CA" altLang="en-US" dirty="0" smtClean="0"/>
              <a:t>By default, command history is enabled and the last 10 commands are stored in the history buffer.  </a:t>
            </a:r>
          </a:p>
          <a:p>
            <a:r>
              <a:rPr lang="en-CA" altLang="en-US" dirty="0" smtClean="0"/>
              <a:t>Use the </a:t>
            </a:r>
            <a:r>
              <a:rPr lang="en-CA" altLang="en-US" b="1" dirty="0" smtClean="0"/>
              <a:t>terminal history size </a:t>
            </a:r>
            <a:r>
              <a:rPr lang="en-CA" altLang="en-US" dirty="0" smtClean="0"/>
              <a:t>user EXEC command to change this number.</a:t>
            </a:r>
          </a:p>
          <a:p>
            <a:r>
              <a:rPr lang="en-CA" altLang="en-US" dirty="0" smtClean="0"/>
              <a:t>Use the </a:t>
            </a:r>
            <a:r>
              <a:rPr lang="en-CA" altLang="en-US" b="1" dirty="0" smtClean="0"/>
              <a:t>show history </a:t>
            </a:r>
            <a:r>
              <a:rPr lang="en-CA" altLang="en-US" dirty="0" smtClean="0"/>
              <a:t>privileged EXEC command to display the contents of the buffer.</a:t>
            </a:r>
            <a:endParaRPr lang="en-CA" altLang="en-US" dirty="0"/>
          </a:p>
          <a:p>
            <a:pPr marL="142875" lvl="1" indent="0">
              <a:buNone/>
            </a:pPr>
            <a:endParaRPr lang="en-CA" altLang="en-US" dirty="0" smtClean="0"/>
          </a:p>
        </p:txBody>
      </p:sp>
      <p:pic>
        <p:nvPicPr>
          <p:cNvPr id="4" name="Picture 3"/>
          <p:cNvPicPr>
            <a:picLocks noChangeAspect="1"/>
          </p:cNvPicPr>
          <p:nvPr/>
        </p:nvPicPr>
        <p:blipFill>
          <a:blip r:embed="rId3"/>
          <a:stretch>
            <a:fillRect/>
          </a:stretch>
        </p:blipFill>
        <p:spPr>
          <a:xfrm>
            <a:off x="238685" y="962304"/>
            <a:ext cx="4381500" cy="2752725"/>
          </a:xfrm>
          <a:prstGeom prst="rect">
            <a:avLst/>
          </a:prstGeom>
        </p:spPr>
      </p:pic>
    </p:spTree>
    <p:extLst>
      <p:ext uri="{BB962C8B-B14F-4D97-AF65-F5344CB8AC3E}">
        <p14:creationId xmlns:p14="http://schemas.microsoft.com/office/powerpoint/2010/main" val="4017179728"/>
      </p:ext>
    </p:extLst>
  </p:cSld>
  <p:clrMapOvr>
    <a:masterClrMapping/>
  </p:clrMapOvr>
  <p:transition spd="slow">
    <p:wip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8579223" cy="757551"/>
          </a:xfrm>
        </p:spPr>
        <p:txBody>
          <a:bodyPr/>
          <a:lstStyle/>
          <a:p>
            <a:r>
              <a:rPr lang="en-CA" altLang="en-US" sz="1600" dirty="0" smtClean="0"/>
              <a:t>Verify Connectivity of Directly Connected Networks</a:t>
            </a:r>
            <a:br>
              <a:rPr lang="en-CA" altLang="en-US" sz="1600" dirty="0" smtClean="0"/>
            </a:br>
            <a:r>
              <a:rPr lang="en-CA" altLang="en-US" dirty="0" smtClean="0"/>
              <a:t>Lab – Configuring Basic Router Settings with IOS CLI</a:t>
            </a:r>
          </a:p>
        </p:txBody>
      </p:sp>
      <p:pic>
        <p:nvPicPr>
          <p:cNvPr id="2" name="Picture 1"/>
          <p:cNvPicPr>
            <a:picLocks noChangeAspect="1"/>
          </p:cNvPicPr>
          <p:nvPr/>
        </p:nvPicPr>
        <p:blipFill>
          <a:blip r:embed="rId3"/>
          <a:stretch>
            <a:fillRect/>
          </a:stretch>
        </p:blipFill>
        <p:spPr>
          <a:xfrm>
            <a:off x="1988557" y="798944"/>
            <a:ext cx="5314117" cy="3949896"/>
          </a:xfrm>
          <a:prstGeom prst="rect">
            <a:avLst/>
          </a:prstGeom>
          <a:ln>
            <a:solidFill>
              <a:srgbClr val="000000"/>
            </a:solidFill>
          </a:ln>
        </p:spPr>
      </p:pic>
    </p:spTree>
    <p:extLst>
      <p:ext uri="{BB962C8B-B14F-4D97-AF65-F5344CB8AC3E}">
        <p14:creationId xmlns:p14="http://schemas.microsoft.com/office/powerpoint/2010/main" val="2704842666"/>
      </p:ext>
    </p:extLst>
  </p:cSld>
  <p:clrMapOvr>
    <a:masterClrMapping/>
  </p:clrMapOvr>
  <p:transition spd="slow">
    <p:wip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4" y="915409"/>
            <a:ext cx="8199069" cy="1802391"/>
          </a:xfrm>
        </p:spPr>
        <p:txBody>
          <a:bodyPr/>
          <a:lstStyle/>
          <a:p>
            <a:r>
              <a:rPr lang="en-US" dirty="0" smtClean="0"/>
              <a:t>1.2 </a:t>
            </a:r>
            <a:r>
              <a:rPr lang="en-US" dirty="0"/>
              <a:t>R</a:t>
            </a:r>
            <a:r>
              <a:rPr lang="en-US" dirty="0" smtClean="0"/>
              <a:t>outing Decisions</a:t>
            </a:r>
            <a:endParaRPr lang="en-US" dirty="0"/>
          </a:p>
        </p:txBody>
      </p:sp>
    </p:spTree>
    <p:extLst>
      <p:ext uri="{BB962C8B-B14F-4D97-AF65-F5344CB8AC3E}">
        <p14:creationId xmlns:p14="http://schemas.microsoft.com/office/powerpoint/2010/main" val="3432732167"/>
      </p:ext>
    </p:extLst>
  </p:cSld>
  <p:clrMapOvr>
    <a:masterClrMapping/>
  </p:clrMapOvr>
  <p:transition spd="slow">
    <p:wip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Router Switching Function</a:t>
            </a:r>
          </a:p>
        </p:txBody>
      </p:sp>
      <p:sp>
        <p:nvSpPr>
          <p:cNvPr id="3" name="Content Placeholder 2"/>
          <p:cNvSpPr>
            <a:spLocks noGrp="1"/>
          </p:cNvSpPr>
          <p:nvPr>
            <p:ph idx="1"/>
          </p:nvPr>
        </p:nvSpPr>
        <p:spPr>
          <a:xfrm>
            <a:off x="5378823" y="798944"/>
            <a:ext cx="3182471" cy="3961316"/>
          </a:xfrm>
        </p:spPr>
        <p:txBody>
          <a:bodyPr/>
          <a:lstStyle/>
          <a:p>
            <a:r>
              <a:rPr lang="en-CA" altLang="en-US" dirty="0" smtClean="0"/>
              <a:t>The primary function of a router is to forward packets toward their destination.</a:t>
            </a:r>
          </a:p>
          <a:p>
            <a:pPr lvl="1"/>
            <a:r>
              <a:rPr lang="en-CA" altLang="en-US" dirty="0" smtClean="0"/>
              <a:t>Uses a switching function which is a process that accepts a packet on one interface and forwards it out of another interface. This is not to be confused with the function of a Layer 2 switch.</a:t>
            </a:r>
          </a:p>
          <a:p>
            <a:pPr lvl="1"/>
            <a:r>
              <a:rPr lang="en-CA" altLang="en-US" dirty="0" smtClean="0"/>
              <a:t>The switching function also encapsulates the packets in the appropriate data link frame type for the outgoing interface.</a:t>
            </a:r>
          </a:p>
          <a:p>
            <a:pPr lvl="1"/>
            <a:endParaRPr lang="en-CA" altLang="en-US" sz="1300" dirty="0" smtClean="0"/>
          </a:p>
        </p:txBody>
      </p:sp>
      <p:pic>
        <p:nvPicPr>
          <p:cNvPr id="2" name="Picture 1"/>
          <p:cNvPicPr>
            <a:picLocks noChangeAspect="1"/>
          </p:cNvPicPr>
          <p:nvPr/>
        </p:nvPicPr>
        <p:blipFill>
          <a:blip r:embed="rId3"/>
          <a:stretch>
            <a:fillRect/>
          </a:stretch>
        </p:blipFill>
        <p:spPr>
          <a:xfrm>
            <a:off x="248211" y="798944"/>
            <a:ext cx="4619625" cy="3476625"/>
          </a:xfrm>
          <a:prstGeom prst="rect">
            <a:avLst/>
          </a:prstGeom>
        </p:spPr>
      </p:pic>
    </p:spTree>
    <p:extLst>
      <p:ext uri="{BB962C8B-B14F-4D97-AF65-F5344CB8AC3E}">
        <p14:creationId xmlns:p14="http://schemas.microsoft.com/office/powerpoint/2010/main" val="2240639895"/>
      </p:ext>
    </p:extLst>
  </p:cSld>
  <p:clrMapOvr>
    <a:masterClrMapping/>
  </p:clrMapOvr>
  <p:transition spd="slow">
    <p:wip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Router Switching Function (Cont.)</a:t>
            </a:r>
          </a:p>
        </p:txBody>
      </p:sp>
      <p:sp>
        <p:nvSpPr>
          <p:cNvPr id="3" name="Content Placeholder 2"/>
          <p:cNvSpPr>
            <a:spLocks noGrp="1"/>
          </p:cNvSpPr>
          <p:nvPr>
            <p:ph idx="1"/>
          </p:nvPr>
        </p:nvSpPr>
        <p:spPr>
          <a:xfrm>
            <a:off x="4938167" y="229928"/>
            <a:ext cx="3935506" cy="4763689"/>
          </a:xfrm>
        </p:spPr>
        <p:txBody>
          <a:bodyPr/>
          <a:lstStyle/>
          <a:p>
            <a:r>
              <a:rPr lang="en-CA" altLang="en-US" sz="1400" dirty="0" smtClean="0"/>
              <a:t>When a router receives a packet from one network that is destined for another network, the router performs the following three steps:</a:t>
            </a:r>
          </a:p>
          <a:p>
            <a:pPr lvl="1"/>
            <a:r>
              <a:rPr lang="en-CA" altLang="en-US" sz="1300" dirty="0" smtClean="0"/>
              <a:t>Step 1. De-encapsulates the Layer 2 frame header and trailer to expose the Layer 3 packet.</a:t>
            </a:r>
          </a:p>
          <a:p>
            <a:pPr lvl="1"/>
            <a:r>
              <a:rPr lang="en-CA" altLang="en-US" sz="1300" dirty="0" smtClean="0"/>
              <a:t>Step 2.  Examines the destination IP address of the IP packet to find the best path in the routing table.</a:t>
            </a:r>
          </a:p>
          <a:p>
            <a:pPr lvl="1"/>
            <a:r>
              <a:rPr lang="en-CA" altLang="en-US" sz="1300" dirty="0" smtClean="0"/>
              <a:t>Step 3.  If the router finds a path to the destination, it encapsulates the Layer 3 packet into a new Layer 2 frame and forwards the frame out the exit interface.</a:t>
            </a:r>
          </a:p>
          <a:p>
            <a:pPr lvl="0">
              <a:buClr>
                <a:srgbClr val="58585B"/>
              </a:buClr>
            </a:pPr>
            <a:r>
              <a:rPr lang="en-CA" altLang="en-US" sz="1400" dirty="0" smtClean="0"/>
              <a:t>As a packet travels from the source device to the destination device, the Layer 3 IP addresses do not change.  However, the Layer 2 data link addresses change at every hop as it is de-encapsulated and re-encapsulated.</a:t>
            </a:r>
            <a:endParaRPr lang="en-CA" altLang="en-US" sz="1400" dirty="0"/>
          </a:p>
          <a:p>
            <a:pPr lvl="1"/>
            <a:endParaRPr lang="en-CA" altLang="en-US" sz="1300" dirty="0" smtClean="0"/>
          </a:p>
        </p:txBody>
      </p:sp>
      <p:pic>
        <p:nvPicPr>
          <p:cNvPr id="2" name="Picture 1"/>
          <p:cNvPicPr>
            <a:picLocks noChangeAspect="1"/>
          </p:cNvPicPr>
          <p:nvPr/>
        </p:nvPicPr>
        <p:blipFill>
          <a:blip r:embed="rId3"/>
          <a:stretch>
            <a:fillRect/>
          </a:stretch>
        </p:blipFill>
        <p:spPr>
          <a:xfrm>
            <a:off x="248211" y="798944"/>
            <a:ext cx="4619625" cy="3476625"/>
          </a:xfrm>
          <a:prstGeom prst="rect">
            <a:avLst/>
          </a:prstGeom>
        </p:spPr>
      </p:pic>
    </p:spTree>
    <p:extLst>
      <p:ext uri="{BB962C8B-B14F-4D97-AF65-F5344CB8AC3E}">
        <p14:creationId xmlns:p14="http://schemas.microsoft.com/office/powerpoint/2010/main" val="479751191"/>
      </p:ext>
    </p:extLst>
  </p:cSld>
  <p:clrMapOvr>
    <a:masterClrMapping/>
  </p:clrMapOvr>
  <p:transition spd="slow">
    <p:wip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Send a Packet</a:t>
            </a:r>
          </a:p>
        </p:txBody>
      </p:sp>
      <p:sp>
        <p:nvSpPr>
          <p:cNvPr id="3" name="Content Placeholder 2"/>
          <p:cNvSpPr>
            <a:spLocks noGrp="1"/>
          </p:cNvSpPr>
          <p:nvPr>
            <p:ph idx="1"/>
          </p:nvPr>
        </p:nvSpPr>
        <p:spPr>
          <a:xfrm>
            <a:off x="5417484" y="420168"/>
            <a:ext cx="3565152" cy="4620256"/>
          </a:xfrm>
        </p:spPr>
        <p:txBody>
          <a:bodyPr/>
          <a:lstStyle/>
          <a:p>
            <a:r>
              <a:rPr lang="en-CA" altLang="en-US" dirty="0" smtClean="0"/>
              <a:t>For PC1 to send a packet to PC2, the following occurs:</a:t>
            </a:r>
          </a:p>
          <a:p>
            <a:pPr lvl="1"/>
            <a:r>
              <a:rPr lang="en-CA" altLang="en-US" dirty="0" smtClean="0"/>
              <a:t>PC1 must determine if the destination IPv4 address is on the same network. If it is on the same network, PC1 will obtain the destination MAC address from its ARP cache or use an ARP request.</a:t>
            </a:r>
          </a:p>
          <a:p>
            <a:pPr lvl="1"/>
            <a:r>
              <a:rPr lang="en-CA" altLang="en-US" dirty="0" smtClean="0"/>
              <a:t>Because the destination network is on a different network, PC1 forwards the packet to its default gateway.</a:t>
            </a:r>
          </a:p>
          <a:p>
            <a:pPr lvl="1"/>
            <a:r>
              <a:rPr lang="en-CA" altLang="en-US" dirty="0" smtClean="0"/>
              <a:t>To determine the MAC address of the default gateway, PC1 checks its ARP table for the IPv4 address of the default gateway and its corresponding MAC address. An ARP request is sent if it is not found.</a:t>
            </a:r>
          </a:p>
          <a:p>
            <a:pPr lvl="1"/>
            <a:r>
              <a:rPr lang="en-CA" altLang="en-US" dirty="0" smtClean="0"/>
              <a:t>When PC1 has the MAC address of Router R1, it can forward the packet. </a:t>
            </a:r>
            <a:endParaRPr lang="en-CA" altLang="en-US" dirty="0"/>
          </a:p>
          <a:p>
            <a:pPr marL="142875" lvl="1" indent="0">
              <a:buNone/>
            </a:pPr>
            <a:endParaRPr lang="en-CA" altLang="en-US" dirty="0" smtClean="0"/>
          </a:p>
        </p:txBody>
      </p:sp>
      <p:pic>
        <p:nvPicPr>
          <p:cNvPr id="2" name="Picture 1"/>
          <p:cNvPicPr>
            <a:picLocks noChangeAspect="1"/>
          </p:cNvPicPr>
          <p:nvPr/>
        </p:nvPicPr>
        <p:blipFill>
          <a:blip r:embed="rId3"/>
          <a:stretch>
            <a:fillRect/>
          </a:stretch>
        </p:blipFill>
        <p:spPr>
          <a:xfrm>
            <a:off x="140634" y="878507"/>
            <a:ext cx="5276850" cy="3143250"/>
          </a:xfrm>
          <a:prstGeom prst="rect">
            <a:avLst/>
          </a:prstGeom>
        </p:spPr>
      </p:pic>
    </p:spTree>
    <p:extLst>
      <p:ext uri="{BB962C8B-B14F-4D97-AF65-F5344CB8AC3E}">
        <p14:creationId xmlns:p14="http://schemas.microsoft.com/office/powerpoint/2010/main" val="3080634119"/>
      </p:ext>
    </p:extLst>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Forward to the Next Hop</a:t>
            </a:r>
          </a:p>
        </p:txBody>
      </p:sp>
      <p:sp>
        <p:nvSpPr>
          <p:cNvPr id="3" name="Content Placeholder 2"/>
          <p:cNvSpPr>
            <a:spLocks noGrp="1"/>
          </p:cNvSpPr>
          <p:nvPr>
            <p:ph idx="1"/>
          </p:nvPr>
        </p:nvSpPr>
        <p:spPr>
          <a:xfrm>
            <a:off x="5150223" y="324375"/>
            <a:ext cx="3792072" cy="4620256"/>
          </a:xfrm>
        </p:spPr>
        <p:txBody>
          <a:bodyPr/>
          <a:lstStyle/>
          <a:p>
            <a:r>
              <a:rPr lang="en-CA" altLang="en-US" dirty="0" smtClean="0"/>
              <a:t>When R1 receives the Ethernet frame from PC1, the following occurs:</a:t>
            </a:r>
          </a:p>
          <a:p>
            <a:pPr lvl="1"/>
            <a:r>
              <a:rPr lang="en-CA" altLang="en-US" dirty="0" smtClean="0"/>
              <a:t>R1 examines the destination MAC address which matches the MAC address of the receiving interface and copies the frame into its buffer.</a:t>
            </a:r>
          </a:p>
          <a:p>
            <a:pPr lvl="1"/>
            <a:r>
              <a:rPr lang="en-CA" altLang="en-US" dirty="0" smtClean="0"/>
              <a:t>R1 identifies the Ethernet Type field as 0x800 which indicates that the Ethernet frame contains an IPv4 packet in the data portion of the frame.</a:t>
            </a:r>
          </a:p>
          <a:p>
            <a:pPr lvl="1"/>
            <a:r>
              <a:rPr lang="en-CA" altLang="en-US" dirty="0" smtClean="0"/>
              <a:t>R1 de-encapsulates the Ethernet frame.</a:t>
            </a:r>
          </a:p>
          <a:p>
            <a:pPr lvl="1"/>
            <a:r>
              <a:rPr lang="en-CA" altLang="en-US" dirty="0" smtClean="0"/>
              <a:t>Because the destination IPv4 address of the packet, 192.168.4.10,  does not match any of the directly connected networks on R1, R1 searches the routing table for a corresponding route.</a:t>
            </a:r>
          </a:p>
          <a:p>
            <a:pPr lvl="2"/>
            <a:r>
              <a:rPr lang="en-CA" altLang="en-US" sz="1300" dirty="0" smtClean="0"/>
              <a:t>R1’s Routing Table has a route for the 192.168.4.0/24 network.</a:t>
            </a:r>
          </a:p>
          <a:p>
            <a:pPr lvl="1"/>
            <a:endParaRPr lang="en-CA" altLang="en-US" dirty="0" smtClean="0"/>
          </a:p>
          <a:p>
            <a:endParaRPr lang="en-CA" altLang="en-US" dirty="0"/>
          </a:p>
          <a:p>
            <a:pPr marL="142875" lvl="1" indent="0">
              <a:buNone/>
            </a:pPr>
            <a:endParaRPr lang="en-CA" altLang="en-US" dirty="0" smtClean="0"/>
          </a:p>
        </p:txBody>
      </p:sp>
      <p:pic>
        <p:nvPicPr>
          <p:cNvPr id="2" name="Picture 1"/>
          <p:cNvPicPr>
            <a:picLocks noChangeAspect="1"/>
          </p:cNvPicPr>
          <p:nvPr/>
        </p:nvPicPr>
        <p:blipFill>
          <a:blip r:embed="rId3"/>
          <a:stretch>
            <a:fillRect/>
          </a:stretch>
        </p:blipFill>
        <p:spPr>
          <a:xfrm>
            <a:off x="121023" y="939053"/>
            <a:ext cx="5029200" cy="3390900"/>
          </a:xfrm>
          <a:prstGeom prst="rect">
            <a:avLst/>
          </a:prstGeom>
        </p:spPr>
      </p:pic>
    </p:spTree>
    <p:extLst>
      <p:ext uri="{BB962C8B-B14F-4D97-AF65-F5344CB8AC3E}">
        <p14:creationId xmlns:p14="http://schemas.microsoft.com/office/powerpoint/2010/main" val="2883763504"/>
      </p:ext>
    </p:extLst>
  </p:cSld>
  <p:clrMapOvr>
    <a:masterClrMapping/>
  </p:clrMapOvr>
  <p:transition spd="slow">
    <p:wip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Forward to the Next Hop (Cont.)</a:t>
            </a:r>
          </a:p>
        </p:txBody>
      </p:sp>
      <p:sp>
        <p:nvSpPr>
          <p:cNvPr id="3" name="Content Placeholder 2"/>
          <p:cNvSpPr>
            <a:spLocks noGrp="1"/>
          </p:cNvSpPr>
          <p:nvPr>
            <p:ph idx="1"/>
          </p:nvPr>
        </p:nvSpPr>
        <p:spPr>
          <a:xfrm>
            <a:off x="5235387" y="140004"/>
            <a:ext cx="3792072" cy="4781620"/>
          </a:xfrm>
        </p:spPr>
        <p:txBody>
          <a:bodyPr/>
          <a:lstStyle/>
          <a:p>
            <a:r>
              <a:rPr lang="en-CA" altLang="en-US" dirty="0" smtClean="0"/>
              <a:t>When R1 receives the Ethernet frame from PC1, the following occurs:</a:t>
            </a:r>
          </a:p>
          <a:p>
            <a:pPr lvl="1"/>
            <a:r>
              <a:rPr lang="en-CA" altLang="en-US" dirty="0" smtClean="0"/>
              <a:t>The route that R1 finds to the 192.168.4.0/24 network has a next-hop address of 192.168.2.2 and an exit interface of </a:t>
            </a:r>
            <a:r>
              <a:rPr lang="en-CA" altLang="en-US" dirty="0" err="1" smtClean="0"/>
              <a:t>FastEthernet</a:t>
            </a:r>
            <a:r>
              <a:rPr lang="en-CA" altLang="en-US" dirty="0" smtClean="0"/>
              <a:t> 0/1.  </a:t>
            </a:r>
          </a:p>
          <a:p>
            <a:pPr lvl="1"/>
            <a:r>
              <a:rPr lang="en-CA" altLang="en-US" dirty="0" smtClean="0"/>
              <a:t>This will require that the IPv4 packet be encapsulated in a new Ethernet frame with the destination MAC address of the IPv4 address of the next-hop router, 192.168.2.2</a:t>
            </a:r>
          </a:p>
          <a:p>
            <a:pPr lvl="1"/>
            <a:r>
              <a:rPr lang="en-CA" altLang="en-US" dirty="0" smtClean="0"/>
              <a:t>Because the exit interface is on an Ethernet network, R1 must resolve the next-hop IPv4 address with a destination MAC address using ARP, assuming it is not in its ARP cache.</a:t>
            </a:r>
          </a:p>
          <a:p>
            <a:pPr lvl="1"/>
            <a:r>
              <a:rPr lang="en-CA" altLang="en-US" dirty="0" smtClean="0"/>
              <a:t>When R1 has the MAC address for the next-hop, the Ethernet frame is forwarded out of the FastEthernet 0/1 interface of R1.</a:t>
            </a:r>
          </a:p>
          <a:p>
            <a:pPr lvl="1"/>
            <a:endParaRPr lang="en-CA" altLang="en-US" dirty="0" smtClean="0"/>
          </a:p>
          <a:p>
            <a:endParaRPr lang="en-CA" altLang="en-US" dirty="0"/>
          </a:p>
          <a:p>
            <a:pPr marL="142875" lvl="1" indent="0">
              <a:buNone/>
            </a:pPr>
            <a:endParaRPr lang="en-CA" altLang="en-US" dirty="0" smtClean="0"/>
          </a:p>
        </p:txBody>
      </p:sp>
      <p:pic>
        <p:nvPicPr>
          <p:cNvPr id="2" name="Picture 1"/>
          <p:cNvPicPr>
            <a:picLocks noChangeAspect="1"/>
          </p:cNvPicPr>
          <p:nvPr/>
        </p:nvPicPr>
        <p:blipFill>
          <a:blip r:embed="rId3"/>
          <a:stretch>
            <a:fillRect/>
          </a:stretch>
        </p:blipFill>
        <p:spPr>
          <a:xfrm>
            <a:off x="121023" y="939053"/>
            <a:ext cx="5029200" cy="3390900"/>
          </a:xfrm>
          <a:prstGeom prst="rect">
            <a:avLst/>
          </a:prstGeom>
        </p:spPr>
      </p:pic>
    </p:spTree>
    <p:extLst>
      <p:ext uri="{BB962C8B-B14F-4D97-AF65-F5344CB8AC3E}">
        <p14:creationId xmlns:p14="http://schemas.microsoft.com/office/powerpoint/2010/main" val="3590212282"/>
      </p:ext>
    </p:extLst>
  </p:cSld>
  <p:clrMapOvr>
    <a:masterClrMapping/>
  </p:clrMapOvr>
  <p:transition spd="slow">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Packet Routing</a:t>
            </a:r>
          </a:p>
        </p:txBody>
      </p:sp>
      <p:sp>
        <p:nvSpPr>
          <p:cNvPr id="3" name="Content Placeholder 2"/>
          <p:cNvSpPr>
            <a:spLocks noGrp="1"/>
          </p:cNvSpPr>
          <p:nvPr>
            <p:ph idx="1"/>
          </p:nvPr>
        </p:nvSpPr>
        <p:spPr>
          <a:xfrm>
            <a:off x="5320832" y="798944"/>
            <a:ext cx="3473545" cy="4154090"/>
          </a:xfrm>
        </p:spPr>
        <p:txBody>
          <a:bodyPr/>
          <a:lstStyle/>
          <a:p>
            <a:r>
              <a:rPr lang="en-CA" altLang="en-US" dirty="0" smtClean="0"/>
              <a:t>R2 examines the destination MAC address. Because it matches the MAC address of its receiving interface, R2 copies the frame into its buffer.</a:t>
            </a:r>
          </a:p>
          <a:p>
            <a:r>
              <a:rPr lang="en-CA" altLang="en-US" dirty="0" smtClean="0"/>
              <a:t>R2 determines that that frame contains an IPv4 packet in the data portion of the frame.</a:t>
            </a:r>
          </a:p>
          <a:p>
            <a:r>
              <a:rPr lang="en-CA" altLang="en-US" dirty="0" smtClean="0"/>
              <a:t>R2 de-encapsulates the Ethernet frame.</a:t>
            </a:r>
          </a:p>
          <a:p>
            <a:r>
              <a:rPr lang="en-CA" altLang="en-US" dirty="0" smtClean="0"/>
              <a:t>Because the destination IP address is on a different network, the routing table is searched to find a corresponding route for the destination IPv4 address. </a:t>
            </a:r>
          </a:p>
        </p:txBody>
      </p:sp>
      <p:pic>
        <p:nvPicPr>
          <p:cNvPr id="4" name="Picture 3"/>
          <p:cNvPicPr>
            <a:picLocks noChangeAspect="1"/>
          </p:cNvPicPr>
          <p:nvPr/>
        </p:nvPicPr>
        <p:blipFill>
          <a:blip r:embed="rId3"/>
          <a:stretch>
            <a:fillRect/>
          </a:stretch>
        </p:blipFill>
        <p:spPr>
          <a:xfrm>
            <a:off x="129707" y="1061758"/>
            <a:ext cx="5191125" cy="2266950"/>
          </a:xfrm>
          <a:prstGeom prst="rect">
            <a:avLst/>
          </a:prstGeom>
        </p:spPr>
      </p:pic>
      <p:sp>
        <p:nvSpPr>
          <p:cNvPr id="6" name="Content Placeholder 2"/>
          <p:cNvSpPr txBox="1">
            <a:spLocks/>
          </p:cNvSpPr>
          <p:nvPr/>
        </p:nvSpPr>
        <p:spPr bwMode="auto">
          <a:xfrm>
            <a:off x="313764" y="3430157"/>
            <a:ext cx="4823010" cy="1031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dirty="0" smtClean="0"/>
              <a:t>The process outlined to the right describes what happens when router R2 receives a frame on its FA0/0 interface that needs to be forwarded to router R3.</a:t>
            </a:r>
          </a:p>
          <a:p>
            <a:pPr marL="142875" lvl="1" indent="0">
              <a:buFont typeface="Arial" charset="0"/>
              <a:buNone/>
            </a:pPr>
            <a:endParaRPr lang="en-CA" altLang="en-US" dirty="0" smtClean="0"/>
          </a:p>
        </p:txBody>
      </p:sp>
    </p:spTree>
    <p:extLst>
      <p:ext uri="{BB962C8B-B14F-4D97-AF65-F5344CB8AC3E}">
        <p14:creationId xmlns:p14="http://schemas.microsoft.com/office/powerpoint/2010/main" val="89490541"/>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4" y="915409"/>
            <a:ext cx="8199069" cy="1802391"/>
          </a:xfrm>
        </p:spPr>
        <p:txBody>
          <a:bodyPr/>
          <a:lstStyle/>
          <a:p>
            <a:r>
              <a:rPr lang="en-US" dirty="0"/>
              <a:t>1</a:t>
            </a:r>
            <a:r>
              <a:rPr lang="en-US" dirty="0" smtClean="0"/>
              <a:t>.1 Router Initial Configuration</a:t>
            </a:r>
            <a:endParaRPr lang="en-US" dirty="0"/>
          </a:p>
        </p:txBody>
      </p:sp>
    </p:spTree>
    <p:extLst>
      <p:ext uri="{BB962C8B-B14F-4D97-AF65-F5344CB8AC3E}">
        <p14:creationId xmlns:p14="http://schemas.microsoft.com/office/powerpoint/2010/main" val="673099643"/>
      </p:ext>
    </p:extLst>
  </p:cSld>
  <p:clrMapOvr>
    <a:masterClrMapping/>
  </p:clrMapOvr>
  <p:transition spd="slow">
    <p:wip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Packet Routing (Cont.)</a:t>
            </a:r>
          </a:p>
        </p:txBody>
      </p:sp>
      <p:sp>
        <p:nvSpPr>
          <p:cNvPr id="3" name="Content Placeholder 2"/>
          <p:cNvSpPr>
            <a:spLocks noGrp="1"/>
          </p:cNvSpPr>
          <p:nvPr>
            <p:ph idx="1"/>
          </p:nvPr>
        </p:nvSpPr>
        <p:spPr>
          <a:xfrm>
            <a:off x="5320832" y="244540"/>
            <a:ext cx="3473545" cy="4638266"/>
          </a:xfrm>
        </p:spPr>
        <p:txBody>
          <a:bodyPr/>
          <a:lstStyle/>
          <a:p>
            <a:r>
              <a:rPr lang="en-CA" altLang="en-US" dirty="0" smtClean="0"/>
              <a:t>The routing table of R2 has a route to the 192.168.4.0/24 network with a next-hop IPv4 address of 192.168.3.2 and an exit interface of Serial 0/0/0.   </a:t>
            </a:r>
          </a:p>
          <a:p>
            <a:r>
              <a:rPr lang="en-CA" altLang="en-US" dirty="0" smtClean="0"/>
              <a:t>Because the exit interface is not Ethernet, R2 does not have to resolve the next-hop IP-v4 address with a destination MAC address.</a:t>
            </a:r>
          </a:p>
          <a:p>
            <a:r>
              <a:rPr lang="en-CA" altLang="en-US" dirty="0" smtClean="0"/>
              <a:t>The IPv4 packet is encapsulated into a new data link frame used by the exit interface and sent out the Serial 0/0/0 exit interface.</a:t>
            </a:r>
          </a:p>
          <a:p>
            <a:r>
              <a:rPr lang="en-CA" altLang="en-US" dirty="0" smtClean="0"/>
              <a:t>Because there are no MAC addresses on serial interfaces, R2 sets the data link destination address to an equivalent of a broadcast.</a:t>
            </a:r>
          </a:p>
        </p:txBody>
      </p:sp>
      <p:pic>
        <p:nvPicPr>
          <p:cNvPr id="4" name="Picture 3"/>
          <p:cNvPicPr>
            <a:picLocks noChangeAspect="1"/>
          </p:cNvPicPr>
          <p:nvPr/>
        </p:nvPicPr>
        <p:blipFill>
          <a:blip r:embed="rId3"/>
          <a:stretch>
            <a:fillRect/>
          </a:stretch>
        </p:blipFill>
        <p:spPr>
          <a:xfrm>
            <a:off x="129707" y="1429311"/>
            <a:ext cx="5191125" cy="2266950"/>
          </a:xfrm>
          <a:prstGeom prst="rect">
            <a:avLst/>
          </a:prstGeom>
        </p:spPr>
      </p:pic>
    </p:spTree>
    <p:extLst>
      <p:ext uri="{BB962C8B-B14F-4D97-AF65-F5344CB8AC3E}">
        <p14:creationId xmlns:p14="http://schemas.microsoft.com/office/powerpoint/2010/main" val="3913285306"/>
      </p:ext>
    </p:extLst>
  </p:cSld>
  <p:clrMapOvr>
    <a:masterClrMapping/>
  </p:clrMapOvr>
  <p:transition spd="slow">
    <p:wip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Switching Packets Between Networks</a:t>
            </a:r>
            <a:br>
              <a:rPr lang="en-CA" altLang="en-US" sz="1600" dirty="0" smtClean="0"/>
            </a:br>
            <a:r>
              <a:rPr lang="en-CA" altLang="en-US" dirty="0" smtClean="0"/>
              <a:t>Reach the Destination</a:t>
            </a:r>
          </a:p>
        </p:txBody>
      </p:sp>
      <p:sp>
        <p:nvSpPr>
          <p:cNvPr id="3" name="Content Placeholder 2"/>
          <p:cNvSpPr>
            <a:spLocks noGrp="1"/>
          </p:cNvSpPr>
          <p:nvPr>
            <p:ph idx="1"/>
          </p:nvPr>
        </p:nvSpPr>
        <p:spPr>
          <a:xfrm>
            <a:off x="5448693" y="798944"/>
            <a:ext cx="3345684" cy="4065286"/>
          </a:xfrm>
        </p:spPr>
        <p:txBody>
          <a:bodyPr/>
          <a:lstStyle/>
          <a:p>
            <a:r>
              <a:rPr lang="en-CA" altLang="en-US" dirty="0" smtClean="0"/>
              <a:t>R3 copies the data link PPP frame into its buffer.</a:t>
            </a:r>
          </a:p>
          <a:p>
            <a:r>
              <a:rPr lang="en-CA" altLang="en-US" sz="1300" dirty="0" smtClean="0"/>
              <a:t>R3 de-encapsulates the data link PPP frame.</a:t>
            </a:r>
          </a:p>
          <a:p>
            <a:r>
              <a:rPr lang="en-CA" altLang="en-US" sz="1300" dirty="0" smtClean="0"/>
              <a:t>R3 searches the routing table for the destination IPv4 address of the packet.</a:t>
            </a:r>
          </a:p>
          <a:p>
            <a:r>
              <a:rPr lang="en-CA" altLang="en-US" sz="1300" dirty="0" smtClean="0"/>
              <a:t>Because the destination network is on R3’s directly connected network, the packet can be sent directly and does not need to be sent to another router.</a:t>
            </a:r>
            <a:endParaRPr lang="en-CA" altLang="en-US" sz="1300" dirty="0"/>
          </a:p>
          <a:p>
            <a:r>
              <a:rPr lang="en-CA" altLang="en-US" sz="1300" dirty="0" smtClean="0"/>
              <a:t>Because the exit interface is a directly connected Ethernet network, R3 must resolve the destination IPv4 address of the packet with a destination MAC address by either finding it in its ARP cache or send out an ARP request.</a:t>
            </a:r>
          </a:p>
        </p:txBody>
      </p:sp>
      <p:pic>
        <p:nvPicPr>
          <p:cNvPr id="4" name="Picture 3"/>
          <p:cNvPicPr>
            <a:picLocks noChangeAspect="1"/>
          </p:cNvPicPr>
          <p:nvPr/>
        </p:nvPicPr>
        <p:blipFill>
          <a:blip r:embed="rId3"/>
          <a:stretch>
            <a:fillRect/>
          </a:stretch>
        </p:blipFill>
        <p:spPr>
          <a:xfrm>
            <a:off x="142034" y="1159249"/>
            <a:ext cx="5076825" cy="2000250"/>
          </a:xfrm>
          <a:prstGeom prst="rect">
            <a:avLst/>
          </a:prstGeom>
        </p:spPr>
      </p:pic>
      <p:sp>
        <p:nvSpPr>
          <p:cNvPr id="6" name="Content Placeholder 2"/>
          <p:cNvSpPr txBox="1">
            <a:spLocks/>
          </p:cNvSpPr>
          <p:nvPr/>
        </p:nvSpPr>
        <p:spPr bwMode="auto">
          <a:xfrm>
            <a:off x="180977" y="3376262"/>
            <a:ext cx="5076824" cy="917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sz="1400" dirty="0" smtClean="0"/>
              <a:t>The process outlined on the right describes what takes place when R3 receives a frame on its serial interface.</a:t>
            </a:r>
          </a:p>
        </p:txBody>
      </p:sp>
    </p:spTree>
    <p:extLst>
      <p:ext uri="{BB962C8B-B14F-4D97-AF65-F5344CB8AC3E}">
        <p14:creationId xmlns:p14="http://schemas.microsoft.com/office/powerpoint/2010/main" val="2014894805"/>
      </p:ext>
    </p:extLst>
  </p:cSld>
  <p:clrMapOvr>
    <a:masterClrMapping/>
  </p:clrMapOvr>
  <p:transition spd="slow">
    <p:wip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Path Determination</a:t>
            </a:r>
            <a:br>
              <a:rPr lang="en-CA" altLang="en-US" sz="1600" dirty="0" smtClean="0"/>
            </a:br>
            <a:r>
              <a:rPr lang="en-CA" altLang="en-US" dirty="0" smtClean="0"/>
              <a:t>Routing Decisions</a:t>
            </a:r>
          </a:p>
        </p:txBody>
      </p:sp>
      <p:sp>
        <p:nvSpPr>
          <p:cNvPr id="3" name="Content Placeholder 2"/>
          <p:cNvSpPr>
            <a:spLocks noGrp="1"/>
          </p:cNvSpPr>
          <p:nvPr>
            <p:ph idx="1"/>
          </p:nvPr>
        </p:nvSpPr>
        <p:spPr>
          <a:xfrm>
            <a:off x="5099901" y="322252"/>
            <a:ext cx="4044099" cy="4541979"/>
          </a:xfrm>
        </p:spPr>
        <p:txBody>
          <a:bodyPr/>
          <a:lstStyle/>
          <a:p>
            <a:r>
              <a:rPr lang="en-CA" altLang="en-US" dirty="0" smtClean="0"/>
              <a:t>The primary function of a router is to determine the best path to send packets.  </a:t>
            </a:r>
          </a:p>
          <a:p>
            <a:r>
              <a:rPr lang="en-CA" altLang="en-US" dirty="0" smtClean="0"/>
              <a:t>A routing table search results in one of three path determinations:</a:t>
            </a:r>
          </a:p>
          <a:p>
            <a:pPr lvl="1"/>
            <a:r>
              <a:rPr lang="en-CA" altLang="en-US" dirty="0" smtClean="0"/>
              <a:t>Directly connected network – If the destination IP address belongs to a network that is directly connected to the router, the packet is forwarded out of that interface.</a:t>
            </a:r>
          </a:p>
          <a:p>
            <a:pPr lvl="1"/>
            <a:r>
              <a:rPr lang="en-CA" altLang="en-US" dirty="0" smtClean="0"/>
              <a:t>Remote network – If the destination IP address of the packet belongs to a remote network, the packet is forwarded to another router.  </a:t>
            </a:r>
          </a:p>
          <a:p>
            <a:pPr lvl="1"/>
            <a:r>
              <a:rPr lang="en-CA" altLang="en-US" dirty="0" smtClean="0"/>
              <a:t>No route determined – If the destination IP address does not belong to a connected network or is in the routing table, the packet is sent to Gateway of Last Resort.  </a:t>
            </a:r>
          </a:p>
        </p:txBody>
      </p:sp>
      <p:pic>
        <p:nvPicPr>
          <p:cNvPr id="2" name="Picture 1"/>
          <p:cNvPicPr>
            <a:picLocks noChangeAspect="1"/>
          </p:cNvPicPr>
          <p:nvPr/>
        </p:nvPicPr>
        <p:blipFill>
          <a:blip r:embed="rId3"/>
          <a:stretch>
            <a:fillRect/>
          </a:stretch>
        </p:blipFill>
        <p:spPr>
          <a:xfrm>
            <a:off x="181536" y="846604"/>
            <a:ext cx="4686300" cy="3419475"/>
          </a:xfrm>
          <a:prstGeom prst="rect">
            <a:avLst/>
          </a:prstGeom>
        </p:spPr>
      </p:pic>
    </p:spTree>
    <p:extLst>
      <p:ext uri="{BB962C8B-B14F-4D97-AF65-F5344CB8AC3E}">
        <p14:creationId xmlns:p14="http://schemas.microsoft.com/office/powerpoint/2010/main" val="1113151094"/>
      </p:ext>
    </p:extLst>
  </p:cSld>
  <p:clrMapOvr>
    <a:masterClrMapping/>
  </p:clrMapOvr>
  <p:transition spd="slow">
    <p:wip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Path Determination</a:t>
            </a:r>
            <a:br>
              <a:rPr lang="en-CA" altLang="en-US" sz="1600" dirty="0" smtClean="0"/>
            </a:br>
            <a:r>
              <a:rPr lang="en-CA" altLang="en-US" dirty="0" smtClean="0"/>
              <a:t>Best Path</a:t>
            </a:r>
          </a:p>
        </p:txBody>
      </p:sp>
      <p:sp>
        <p:nvSpPr>
          <p:cNvPr id="3" name="Content Placeholder 2"/>
          <p:cNvSpPr>
            <a:spLocks noGrp="1"/>
          </p:cNvSpPr>
          <p:nvPr>
            <p:ph idx="1"/>
          </p:nvPr>
        </p:nvSpPr>
        <p:spPr>
          <a:xfrm>
            <a:off x="4288690" y="159683"/>
            <a:ext cx="4554071" cy="4649881"/>
          </a:xfrm>
        </p:spPr>
        <p:txBody>
          <a:bodyPr/>
          <a:lstStyle/>
          <a:p>
            <a:r>
              <a:rPr lang="en-CA" altLang="en-US" sz="1400" dirty="0" smtClean="0"/>
              <a:t>Determining the best path to a destination network involves the evaluation of multiple paths and selecting the optimum or shortest path to reach that network.</a:t>
            </a:r>
          </a:p>
          <a:p>
            <a:r>
              <a:rPr lang="en-CA" altLang="en-US" sz="1400" dirty="0" smtClean="0"/>
              <a:t>The best path is selected based on the metric or value that is used by the routing protocol.  </a:t>
            </a:r>
          </a:p>
          <a:p>
            <a:r>
              <a:rPr lang="en-CA" altLang="en-US" sz="1400" dirty="0" smtClean="0"/>
              <a:t>The best path to a network is the path with the lowest metric. A metric is a value that is used to measure the distance to a given network.</a:t>
            </a:r>
          </a:p>
          <a:p>
            <a:r>
              <a:rPr lang="en-CA" altLang="en-US" sz="1400" dirty="0" smtClean="0"/>
              <a:t>Each dynamic routing protocols has their own rules and metrics to build and update routing tables.  For example:</a:t>
            </a:r>
          </a:p>
          <a:p>
            <a:pPr lvl="1"/>
            <a:r>
              <a:rPr lang="en-CA" altLang="en-US" sz="1300" dirty="0" smtClean="0"/>
              <a:t>Routing Information Protocol (RIP) – Hop count</a:t>
            </a:r>
          </a:p>
          <a:p>
            <a:pPr lvl="1"/>
            <a:r>
              <a:rPr lang="en-CA" altLang="en-US" sz="1300" dirty="0" smtClean="0"/>
              <a:t>Open Shortest Path First (OSPF) – Cisco’s cost based cumulative bandwidth from source to destination</a:t>
            </a:r>
          </a:p>
          <a:p>
            <a:pPr lvl="1"/>
            <a:r>
              <a:rPr lang="en-CA" altLang="en-US" sz="1300" dirty="0" smtClean="0"/>
              <a:t>Enhanced Interior Gateway Routing Protocol (EIGRP) – Bandwidth, delay, load, reliability</a:t>
            </a:r>
          </a:p>
        </p:txBody>
      </p:sp>
      <p:pic>
        <p:nvPicPr>
          <p:cNvPr id="4" name="Picture 3"/>
          <p:cNvPicPr>
            <a:picLocks noChangeAspect="1"/>
          </p:cNvPicPr>
          <p:nvPr/>
        </p:nvPicPr>
        <p:blipFill>
          <a:blip r:embed="rId3"/>
          <a:stretch>
            <a:fillRect/>
          </a:stretch>
        </p:blipFill>
        <p:spPr>
          <a:xfrm>
            <a:off x="331694" y="912999"/>
            <a:ext cx="3657600" cy="3143250"/>
          </a:xfrm>
          <a:prstGeom prst="rect">
            <a:avLst/>
          </a:prstGeom>
        </p:spPr>
      </p:pic>
    </p:spTree>
    <p:extLst>
      <p:ext uri="{BB962C8B-B14F-4D97-AF65-F5344CB8AC3E}">
        <p14:creationId xmlns:p14="http://schemas.microsoft.com/office/powerpoint/2010/main" val="627351176"/>
      </p:ext>
    </p:extLst>
  </p:cSld>
  <p:clrMapOvr>
    <a:masterClrMapping/>
  </p:clrMapOvr>
  <p:transition spd="slow">
    <p:wip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Path Determination</a:t>
            </a:r>
            <a:br>
              <a:rPr lang="en-CA" altLang="en-US" sz="1600" dirty="0" smtClean="0"/>
            </a:br>
            <a:r>
              <a:rPr lang="en-CA" altLang="en-US" dirty="0" smtClean="0"/>
              <a:t>Load Balancing</a:t>
            </a:r>
          </a:p>
        </p:txBody>
      </p:sp>
      <p:sp>
        <p:nvSpPr>
          <p:cNvPr id="3" name="Content Placeholder 2"/>
          <p:cNvSpPr>
            <a:spLocks noGrp="1"/>
          </p:cNvSpPr>
          <p:nvPr>
            <p:ph idx="1"/>
          </p:nvPr>
        </p:nvSpPr>
        <p:spPr>
          <a:xfrm>
            <a:off x="4371584" y="604661"/>
            <a:ext cx="4584526" cy="4280490"/>
          </a:xfrm>
        </p:spPr>
        <p:txBody>
          <a:bodyPr/>
          <a:lstStyle/>
          <a:p>
            <a:r>
              <a:rPr lang="en-CA" altLang="en-US" dirty="0" smtClean="0"/>
              <a:t>If a router has two or more paths with identical metrics to the same destination network, the router will forward the packets using both paths equally. </a:t>
            </a:r>
          </a:p>
          <a:p>
            <a:r>
              <a:rPr lang="en-CA" altLang="en-US" dirty="0" smtClean="0"/>
              <a:t>The routing table contains a single destination network, but has multiple exit interfaces – one for each equal cost path. This is referred to as equal cost load balancing.</a:t>
            </a:r>
            <a:endParaRPr lang="en-CA" altLang="en-US" dirty="0"/>
          </a:p>
          <a:p>
            <a:r>
              <a:rPr lang="en-CA" altLang="en-US" dirty="0" smtClean="0"/>
              <a:t>If configured correctly, load balancing can increase the effectiveness and performance of the network. </a:t>
            </a:r>
          </a:p>
          <a:p>
            <a:r>
              <a:rPr lang="en-CA" altLang="en-US" dirty="0" smtClean="0"/>
              <a:t>Equal cost load balancing can be configured to use both dynamic routing protocols and static routes.</a:t>
            </a:r>
          </a:p>
          <a:p>
            <a:r>
              <a:rPr lang="en-CA" altLang="en-US" dirty="0" smtClean="0"/>
              <a:t>EIGRP supports unequal cost load balancing. </a:t>
            </a:r>
          </a:p>
        </p:txBody>
      </p:sp>
      <p:pic>
        <p:nvPicPr>
          <p:cNvPr id="2" name="Picture 1"/>
          <p:cNvPicPr>
            <a:picLocks noChangeAspect="1"/>
          </p:cNvPicPr>
          <p:nvPr/>
        </p:nvPicPr>
        <p:blipFill>
          <a:blip r:embed="rId3"/>
          <a:stretch>
            <a:fillRect/>
          </a:stretch>
        </p:blipFill>
        <p:spPr>
          <a:xfrm>
            <a:off x="328333" y="1001246"/>
            <a:ext cx="3619500" cy="3105150"/>
          </a:xfrm>
          <a:prstGeom prst="rect">
            <a:avLst/>
          </a:prstGeom>
        </p:spPr>
      </p:pic>
    </p:spTree>
    <p:extLst>
      <p:ext uri="{BB962C8B-B14F-4D97-AF65-F5344CB8AC3E}">
        <p14:creationId xmlns:p14="http://schemas.microsoft.com/office/powerpoint/2010/main" val="3246210478"/>
      </p:ext>
    </p:extLst>
  </p:cSld>
  <p:clrMapOvr>
    <a:masterClrMapping/>
  </p:clrMapOvr>
  <p:transition spd="slow">
    <p:wip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867834" cy="757551"/>
          </a:xfrm>
        </p:spPr>
        <p:txBody>
          <a:bodyPr/>
          <a:lstStyle/>
          <a:p>
            <a:r>
              <a:rPr lang="en-CA" altLang="en-US" sz="1600" dirty="0" smtClean="0"/>
              <a:t>Path Determination</a:t>
            </a:r>
            <a:br>
              <a:rPr lang="en-CA" altLang="en-US" sz="1600" dirty="0" smtClean="0"/>
            </a:br>
            <a:r>
              <a:rPr lang="en-CA" altLang="en-US" dirty="0" smtClean="0"/>
              <a:t>Administrative Distance</a:t>
            </a:r>
          </a:p>
        </p:txBody>
      </p:sp>
      <p:sp>
        <p:nvSpPr>
          <p:cNvPr id="3" name="Content Placeholder 2"/>
          <p:cNvSpPr>
            <a:spLocks noGrp="1"/>
          </p:cNvSpPr>
          <p:nvPr>
            <p:ph idx="1"/>
          </p:nvPr>
        </p:nvSpPr>
        <p:spPr>
          <a:xfrm>
            <a:off x="5123145" y="348827"/>
            <a:ext cx="3719615" cy="4486220"/>
          </a:xfrm>
        </p:spPr>
        <p:txBody>
          <a:bodyPr/>
          <a:lstStyle/>
          <a:p>
            <a:r>
              <a:rPr lang="en-CA" altLang="en-US" dirty="0" smtClean="0"/>
              <a:t>If a router has multiple routing protocols configured and static routes, it is possible that the routing table might have more than one route source for the same destination network.  </a:t>
            </a:r>
          </a:p>
          <a:p>
            <a:r>
              <a:rPr lang="en-CA" altLang="en-US" dirty="0" smtClean="0"/>
              <a:t>Each routing protocol might prefer a different path to reach the same destination.  How does the router know which path to choose?</a:t>
            </a:r>
          </a:p>
          <a:p>
            <a:r>
              <a:rPr lang="en-CA" altLang="en-US" dirty="0" smtClean="0"/>
              <a:t>The Cisco IOS uses what is known as the administrative distance (AD) to determine which route to install in the routing table.</a:t>
            </a:r>
          </a:p>
          <a:p>
            <a:r>
              <a:rPr lang="en-CA" altLang="en-US" dirty="0" smtClean="0"/>
              <a:t>The AD represents the “trustworthiness” of the route. The lower the AD, the more trustworthy.</a:t>
            </a:r>
          </a:p>
        </p:txBody>
      </p:sp>
      <p:pic>
        <p:nvPicPr>
          <p:cNvPr id="4" name="Picture 3"/>
          <p:cNvPicPr>
            <a:picLocks noChangeAspect="1"/>
          </p:cNvPicPr>
          <p:nvPr/>
        </p:nvPicPr>
        <p:blipFill>
          <a:blip r:embed="rId3"/>
          <a:stretch>
            <a:fillRect/>
          </a:stretch>
        </p:blipFill>
        <p:spPr>
          <a:xfrm>
            <a:off x="119344" y="891703"/>
            <a:ext cx="4629150" cy="2838450"/>
          </a:xfrm>
          <a:prstGeom prst="rect">
            <a:avLst/>
          </a:prstGeom>
        </p:spPr>
      </p:pic>
      <p:sp>
        <p:nvSpPr>
          <p:cNvPr id="6" name="Content Placeholder 2"/>
          <p:cNvSpPr txBox="1">
            <a:spLocks/>
          </p:cNvSpPr>
          <p:nvPr/>
        </p:nvSpPr>
        <p:spPr bwMode="auto">
          <a:xfrm>
            <a:off x="119344" y="3890513"/>
            <a:ext cx="4629150" cy="60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dirty="0" smtClean="0"/>
              <a:t>Which route source is more trustworthy, Internal EIGRP or OSPF?</a:t>
            </a:r>
          </a:p>
        </p:txBody>
      </p:sp>
    </p:spTree>
    <p:extLst>
      <p:ext uri="{BB962C8B-B14F-4D97-AF65-F5344CB8AC3E}">
        <p14:creationId xmlns:p14="http://schemas.microsoft.com/office/powerpoint/2010/main" val="2792741439"/>
      </p:ext>
    </p:extLst>
  </p:cSld>
  <p:clrMapOvr>
    <a:masterClrMapping/>
  </p:clrMapOvr>
  <p:transition spd="slow">
    <p:wip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4" y="915409"/>
            <a:ext cx="8199069" cy="1802391"/>
          </a:xfrm>
        </p:spPr>
        <p:txBody>
          <a:bodyPr/>
          <a:lstStyle/>
          <a:p>
            <a:r>
              <a:rPr lang="en-US" dirty="0" smtClean="0"/>
              <a:t>1.3 Router Operation</a:t>
            </a:r>
            <a:endParaRPr lang="en-US" dirty="0"/>
          </a:p>
        </p:txBody>
      </p:sp>
    </p:spTree>
    <p:extLst>
      <p:ext uri="{BB962C8B-B14F-4D97-AF65-F5344CB8AC3E}">
        <p14:creationId xmlns:p14="http://schemas.microsoft.com/office/powerpoint/2010/main" val="1574392144"/>
      </p:ext>
    </p:extLst>
  </p:cSld>
  <p:clrMapOvr>
    <a:masterClrMapping/>
  </p:clrMapOvr>
  <p:transition spd="slow">
    <p:wip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554069" cy="757551"/>
          </a:xfrm>
        </p:spPr>
        <p:txBody>
          <a:bodyPr/>
          <a:lstStyle/>
          <a:p>
            <a:r>
              <a:rPr lang="en-CA" altLang="en-US" sz="1600" dirty="0" smtClean="0"/>
              <a:t>Analyze the Routing Table</a:t>
            </a:r>
            <a:br>
              <a:rPr lang="en-CA" altLang="en-US" sz="1600" dirty="0" smtClean="0"/>
            </a:br>
            <a:r>
              <a:rPr lang="en-CA" altLang="en-US" dirty="0" smtClean="0"/>
              <a:t>The Routing Table</a:t>
            </a:r>
          </a:p>
        </p:txBody>
      </p:sp>
      <p:sp>
        <p:nvSpPr>
          <p:cNvPr id="3" name="Content Placeholder 2"/>
          <p:cNvSpPr>
            <a:spLocks noGrp="1"/>
          </p:cNvSpPr>
          <p:nvPr>
            <p:ph idx="1"/>
          </p:nvPr>
        </p:nvSpPr>
        <p:spPr>
          <a:xfrm>
            <a:off x="5287991" y="310551"/>
            <a:ext cx="3674853" cy="4467637"/>
          </a:xfrm>
        </p:spPr>
        <p:txBody>
          <a:bodyPr/>
          <a:lstStyle/>
          <a:p>
            <a:r>
              <a:rPr lang="en-CA" altLang="en-US" dirty="0" smtClean="0"/>
              <a:t>The routing table of a router stores information about:</a:t>
            </a:r>
          </a:p>
          <a:p>
            <a:pPr lvl="1"/>
            <a:r>
              <a:rPr lang="en-CA" altLang="en-US" dirty="0" smtClean="0"/>
              <a:t>Directly connected routes – Obtained from the active router interfaces.</a:t>
            </a:r>
          </a:p>
          <a:p>
            <a:pPr lvl="1"/>
            <a:r>
              <a:rPr lang="en-CA" altLang="en-US" dirty="0" smtClean="0"/>
              <a:t>Remote routes – These are remote networks connected to other routers that are learned from dynamic routing protocols or are statically configured.</a:t>
            </a:r>
          </a:p>
          <a:p>
            <a:pPr lvl="0">
              <a:buClr>
                <a:srgbClr val="58585B"/>
              </a:buClr>
            </a:pPr>
            <a:r>
              <a:rPr lang="en-CA" altLang="en-US" dirty="0" smtClean="0"/>
              <a:t>A routing table is a data file in RAM that is used to store information about directly connected and remote networks.  </a:t>
            </a:r>
          </a:p>
          <a:p>
            <a:pPr lvl="0">
              <a:buClr>
                <a:srgbClr val="58585B"/>
              </a:buClr>
            </a:pPr>
            <a:r>
              <a:rPr lang="en-CA" altLang="en-US" dirty="0" smtClean="0"/>
              <a:t>The routing table contains next hop associations for remote networks.  The association tells the router what the next hop is for a destination network.  </a:t>
            </a:r>
            <a:endParaRPr lang="en-CA" altLang="en-US" dirty="0"/>
          </a:p>
          <a:p>
            <a:pPr marL="142875" lvl="1" indent="0">
              <a:buNone/>
            </a:pPr>
            <a:endParaRPr lang="en-CA" altLang="en-US" dirty="0" smtClean="0"/>
          </a:p>
        </p:txBody>
      </p:sp>
      <p:pic>
        <p:nvPicPr>
          <p:cNvPr id="4" name="Picture 3"/>
          <p:cNvPicPr>
            <a:picLocks noChangeAspect="1"/>
          </p:cNvPicPr>
          <p:nvPr/>
        </p:nvPicPr>
        <p:blipFill>
          <a:blip r:embed="rId3"/>
          <a:stretch>
            <a:fillRect/>
          </a:stretch>
        </p:blipFill>
        <p:spPr>
          <a:xfrm>
            <a:off x="188828" y="1086274"/>
            <a:ext cx="4857750" cy="2714625"/>
          </a:xfrm>
          <a:prstGeom prst="rect">
            <a:avLst/>
          </a:prstGeom>
        </p:spPr>
      </p:pic>
    </p:spTree>
    <p:extLst>
      <p:ext uri="{BB962C8B-B14F-4D97-AF65-F5344CB8AC3E}">
        <p14:creationId xmlns:p14="http://schemas.microsoft.com/office/powerpoint/2010/main" val="3899067803"/>
      </p:ext>
    </p:extLst>
  </p:cSld>
  <p:clrMapOvr>
    <a:masterClrMapping/>
  </p:clrMapOvr>
  <p:transition spd="slow">
    <p:wip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675515" cy="757551"/>
          </a:xfrm>
        </p:spPr>
        <p:txBody>
          <a:bodyPr/>
          <a:lstStyle/>
          <a:p>
            <a:r>
              <a:rPr lang="en-CA" altLang="en-US" sz="1600" dirty="0" smtClean="0"/>
              <a:t>Analyze the Routing Table</a:t>
            </a:r>
            <a:br>
              <a:rPr lang="en-CA" altLang="en-US" sz="1600" dirty="0" smtClean="0"/>
            </a:br>
            <a:r>
              <a:rPr lang="en-CA" altLang="en-US" dirty="0" smtClean="0"/>
              <a:t>Routing Table Sources</a:t>
            </a:r>
          </a:p>
        </p:txBody>
      </p:sp>
      <p:sp>
        <p:nvSpPr>
          <p:cNvPr id="3" name="Content Placeholder 2"/>
          <p:cNvSpPr>
            <a:spLocks noGrp="1"/>
          </p:cNvSpPr>
          <p:nvPr>
            <p:ph idx="1"/>
          </p:nvPr>
        </p:nvSpPr>
        <p:spPr>
          <a:xfrm>
            <a:off x="5098211" y="277122"/>
            <a:ext cx="3976778" cy="4606506"/>
          </a:xfrm>
        </p:spPr>
        <p:txBody>
          <a:bodyPr/>
          <a:lstStyle/>
          <a:p>
            <a:r>
              <a:rPr lang="en-CA" altLang="en-US" sz="1400" dirty="0" smtClean="0"/>
              <a:t>On a Cisco router, the </a:t>
            </a:r>
            <a:r>
              <a:rPr lang="en-CA" altLang="en-US" sz="1400" b="1" dirty="0" smtClean="0"/>
              <a:t>show </a:t>
            </a:r>
            <a:r>
              <a:rPr lang="en-CA" altLang="en-US" sz="1400" b="1" dirty="0" err="1" smtClean="0"/>
              <a:t>ip</a:t>
            </a:r>
            <a:r>
              <a:rPr lang="en-CA" altLang="en-US" sz="1400" b="1" dirty="0" smtClean="0"/>
              <a:t> route </a:t>
            </a:r>
            <a:r>
              <a:rPr lang="en-CA" altLang="en-US" sz="1400" dirty="0" smtClean="0"/>
              <a:t>command can be used to display the IPv4 routing table.</a:t>
            </a:r>
          </a:p>
          <a:p>
            <a:r>
              <a:rPr lang="en-CA" altLang="en-US" sz="1400" dirty="0" smtClean="0"/>
              <a:t>Additional route information is provided in the routing table including: how the route was learned, how long the route has been in the table, and which interface to send out of to reach a destination.</a:t>
            </a:r>
          </a:p>
          <a:p>
            <a:r>
              <a:rPr lang="en-CA" altLang="en-US" sz="1400" dirty="0" smtClean="0"/>
              <a:t>Sources of the routing table entries are identified by a code:</a:t>
            </a:r>
          </a:p>
          <a:p>
            <a:pPr lvl="1"/>
            <a:r>
              <a:rPr lang="en-CA" altLang="en-US" sz="1300" dirty="0" smtClean="0"/>
              <a:t>L - Local Route interfaces</a:t>
            </a:r>
          </a:p>
          <a:p>
            <a:pPr lvl="1"/>
            <a:r>
              <a:rPr lang="en-CA" altLang="en-US" sz="1300" dirty="0" smtClean="0"/>
              <a:t>C - Directly connected interfaces</a:t>
            </a:r>
          </a:p>
          <a:p>
            <a:pPr lvl="1"/>
            <a:r>
              <a:rPr lang="en-CA" altLang="en-US" sz="1300" dirty="0" smtClean="0"/>
              <a:t>S - Static routes</a:t>
            </a:r>
          </a:p>
          <a:p>
            <a:pPr lvl="1"/>
            <a:r>
              <a:rPr lang="en-CA" altLang="en-US" sz="1300" dirty="0" smtClean="0"/>
              <a:t>D – Learned dynamically from another router using the EIGRP routing protocol.  </a:t>
            </a:r>
          </a:p>
          <a:p>
            <a:pPr lvl="1"/>
            <a:r>
              <a:rPr lang="en-CA" altLang="en-US" sz="1300" dirty="0" smtClean="0"/>
              <a:t>O – Learned dynamically from another router using the OSPF routing protocol.</a:t>
            </a:r>
          </a:p>
          <a:p>
            <a:endParaRPr lang="en-CA" altLang="en-US" dirty="0" smtClean="0"/>
          </a:p>
        </p:txBody>
      </p:sp>
      <p:pic>
        <p:nvPicPr>
          <p:cNvPr id="4" name="Picture 3"/>
          <p:cNvPicPr>
            <a:picLocks noChangeAspect="1"/>
          </p:cNvPicPr>
          <p:nvPr/>
        </p:nvPicPr>
        <p:blipFill>
          <a:blip r:embed="rId3"/>
          <a:stretch>
            <a:fillRect/>
          </a:stretch>
        </p:blipFill>
        <p:spPr>
          <a:xfrm>
            <a:off x="202361" y="989896"/>
            <a:ext cx="4895850" cy="3381375"/>
          </a:xfrm>
          <a:prstGeom prst="rect">
            <a:avLst/>
          </a:prstGeom>
        </p:spPr>
      </p:pic>
    </p:spTree>
    <p:extLst>
      <p:ext uri="{BB962C8B-B14F-4D97-AF65-F5344CB8AC3E}">
        <p14:creationId xmlns:p14="http://schemas.microsoft.com/office/powerpoint/2010/main" val="4122992050"/>
      </p:ext>
    </p:extLst>
  </p:cSld>
  <p:clrMapOvr>
    <a:masterClrMapping/>
  </p:clrMapOvr>
  <p:transition spd="slow">
    <p:wip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666889" cy="757551"/>
          </a:xfrm>
        </p:spPr>
        <p:txBody>
          <a:bodyPr/>
          <a:lstStyle/>
          <a:p>
            <a:r>
              <a:rPr lang="en-CA" altLang="en-US" sz="1600" dirty="0" smtClean="0"/>
              <a:t>Analyze the Routing Table</a:t>
            </a:r>
            <a:br>
              <a:rPr lang="en-CA" altLang="en-US" sz="1600" dirty="0" smtClean="0"/>
            </a:br>
            <a:r>
              <a:rPr lang="en-CA" altLang="en-US" dirty="0" smtClean="0"/>
              <a:t>Remote Network Routing Entries</a:t>
            </a:r>
          </a:p>
        </p:txBody>
      </p:sp>
      <p:sp>
        <p:nvSpPr>
          <p:cNvPr id="3" name="Content Placeholder 2"/>
          <p:cNvSpPr>
            <a:spLocks noGrp="1"/>
          </p:cNvSpPr>
          <p:nvPr>
            <p:ph idx="1"/>
          </p:nvPr>
        </p:nvSpPr>
        <p:spPr>
          <a:xfrm>
            <a:off x="5210355" y="420168"/>
            <a:ext cx="3752490" cy="4649881"/>
          </a:xfrm>
        </p:spPr>
        <p:txBody>
          <a:bodyPr/>
          <a:lstStyle/>
          <a:p>
            <a:r>
              <a:rPr lang="en-CA" altLang="en-US" dirty="0"/>
              <a:t>Y</a:t>
            </a:r>
            <a:r>
              <a:rPr lang="en-CA" altLang="en-US" dirty="0" smtClean="0"/>
              <a:t>ou must know how to interpret the content of IPv4 and IPv6 routing tables. The figure to the left highlights the details for the route to the remote network 10.1.1.0:</a:t>
            </a:r>
          </a:p>
          <a:p>
            <a:pPr lvl="1"/>
            <a:r>
              <a:rPr lang="en-CA" altLang="en-US" sz="1300" dirty="0" smtClean="0"/>
              <a:t>Route source – how the route was learned</a:t>
            </a:r>
          </a:p>
          <a:p>
            <a:pPr lvl="1"/>
            <a:r>
              <a:rPr lang="en-CA" altLang="en-US" sz="1300" dirty="0" smtClean="0"/>
              <a:t>Destination network – address of the remote network</a:t>
            </a:r>
          </a:p>
          <a:p>
            <a:pPr lvl="1"/>
            <a:r>
              <a:rPr lang="en-CA" altLang="en-US" sz="1300" dirty="0" smtClean="0"/>
              <a:t>Administrative distance – trustworthiness of the route</a:t>
            </a:r>
          </a:p>
          <a:p>
            <a:pPr lvl="1"/>
            <a:r>
              <a:rPr lang="en-CA" altLang="en-US" sz="1300" dirty="0" smtClean="0"/>
              <a:t>Metric – value assigned to reach the remote network; lower the better</a:t>
            </a:r>
          </a:p>
          <a:p>
            <a:pPr lvl="1"/>
            <a:r>
              <a:rPr lang="en-CA" altLang="en-US" sz="1300" dirty="0" smtClean="0"/>
              <a:t>Next-hop – the IPv4 address of the next router to forward the packet to</a:t>
            </a:r>
          </a:p>
          <a:p>
            <a:pPr lvl="1"/>
            <a:r>
              <a:rPr lang="en-CA" altLang="en-US" sz="1300" dirty="0" smtClean="0"/>
              <a:t>Route timestamp – how much time has passed since the route was learned</a:t>
            </a:r>
          </a:p>
          <a:p>
            <a:pPr lvl="1"/>
            <a:r>
              <a:rPr lang="en-CA" altLang="en-US" sz="1300" dirty="0" smtClean="0"/>
              <a:t>Outgoing interface – exit interface to forward packet out of</a:t>
            </a:r>
          </a:p>
        </p:txBody>
      </p:sp>
      <p:pic>
        <p:nvPicPr>
          <p:cNvPr id="4" name="Picture 3"/>
          <p:cNvPicPr>
            <a:picLocks noChangeAspect="1"/>
          </p:cNvPicPr>
          <p:nvPr/>
        </p:nvPicPr>
        <p:blipFill>
          <a:blip r:embed="rId3"/>
          <a:stretch>
            <a:fillRect/>
          </a:stretch>
        </p:blipFill>
        <p:spPr>
          <a:xfrm>
            <a:off x="139729" y="798944"/>
            <a:ext cx="4810125" cy="3790950"/>
          </a:xfrm>
          <a:prstGeom prst="rect">
            <a:avLst/>
          </a:prstGeom>
        </p:spPr>
      </p:pic>
    </p:spTree>
    <p:extLst>
      <p:ext uri="{BB962C8B-B14F-4D97-AF65-F5344CB8AC3E}">
        <p14:creationId xmlns:p14="http://schemas.microsoft.com/office/powerpoint/2010/main" val="365009987"/>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CA" altLang="en-US" sz="1600" dirty="0" smtClean="0"/>
              <a:t>Router Functions</a:t>
            </a:r>
            <a:br>
              <a:rPr lang="en-CA" altLang="en-US" sz="1600" dirty="0" smtClean="0"/>
            </a:br>
            <a:r>
              <a:rPr lang="en-CA" altLang="en-US" dirty="0" smtClean="0"/>
              <a:t>Characteristics of a Network</a:t>
            </a:r>
          </a:p>
        </p:txBody>
      </p:sp>
      <p:sp>
        <p:nvSpPr>
          <p:cNvPr id="3" name="Content Placeholder 2"/>
          <p:cNvSpPr>
            <a:spLocks noGrp="1"/>
          </p:cNvSpPr>
          <p:nvPr>
            <p:ph idx="1"/>
          </p:nvPr>
        </p:nvSpPr>
        <p:spPr>
          <a:xfrm>
            <a:off x="4351144" y="627558"/>
            <a:ext cx="4360202" cy="4278384"/>
          </a:xfrm>
        </p:spPr>
        <p:txBody>
          <a:bodyPr/>
          <a:lstStyle/>
          <a:p>
            <a:r>
              <a:rPr lang="en-CA" altLang="en-US" dirty="0" smtClean="0"/>
              <a:t>Networks are relied on for web applications, IP telephony, video conferencing, interactive gaming, e-commerce, and much more.</a:t>
            </a:r>
          </a:p>
          <a:p>
            <a:r>
              <a:rPr lang="en-CA" altLang="en-US" dirty="0"/>
              <a:t>C</a:t>
            </a:r>
            <a:r>
              <a:rPr lang="en-CA" altLang="en-US" dirty="0" smtClean="0"/>
              <a:t>haracteristics referred to when discussing networks:</a:t>
            </a:r>
          </a:p>
          <a:p>
            <a:pPr lvl="1"/>
            <a:r>
              <a:rPr lang="en-CA" altLang="en-US" dirty="0" smtClean="0"/>
              <a:t>Topology </a:t>
            </a:r>
          </a:p>
          <a:p>
            <a:pPr lvl="2"/>
            <a:r>
              <a:rPr lang="en-CA" altLang="en-US" sz="1300" dirty="0" smtClean="0"/>
              <a:t>Physical topology </a:t>
            </a:r>
            <a:r>
              <a:rPr lang="en-CA" altLang="en-US" sz="1300" dirty="0"/>
              <a:t>– </a:t>
            </a:r>
            <a:r>
              <a:rPr lang="en-CA" altLang="en-US" sz="1300" dirty="0" smtClean="0"/>
              <a:t>arrangement of the cables, network devices, and end systems; it describes how the network devices are actually interconnected with wires and cables</a:t>
            </a:r>
          </a:p>
          <a:p>
            <a:pPr lvl="2"/>
            <a:r>
              <a:rPr lang="en-CA" altLang="en-US" sz="1300" dirty="0" smtClean="0"/>
              <a:t>Logical topology – describes the path over which the data is transferred in a network and how the network devices appear connected to network users</a:t>
            </a:r>
          </a:p>
          <a:p>
            <a:pPr lvl="1"/>
            <a:r>
              <a:rPr lang="en-CA" altLang="en-US" dirty="0" smtClean="0"/>
              <a:t>Speed</a:t>
            </a:r>
            <a:r>
              <a:rPr lang="en-CA" altLang="en-US" dirty="0"/>
              <a:t> </a:t>
            </a:r>
            <a:r>
              <a:rPr lang="en-CA" altLang="en-US" dirty="0" smtClean="0"/>
              <a:t>– measure of the data rate in bits per second (b/s) of a given link in the network</a:t>
            </a:r>
          </a:p>
        </p:txBody>
      </p:sp>
      <p:pic>
        <p:nvPicPr>
          <p:cNvPr id="4" name="Picture 3"/>
          <p:cNvPicPr>
            <a:picLocks noChangeAspect="1"/>
          </p:cNvPicPr>
          <p:nvPr/>
        </p:nvPicPr>
        <p:blipFill>
          <a:blip r:embed="rId3"/>
          <a:stretch>
            <a:fillRect/>
          </a:stretch>
        </p:blipFill>
        <p:spPr>
          <a:xfrm>
            <a:off x="260889" y="798944"/>
            <a:ext cx="3657600" cy="3781425"/>
          </a:xfrm>
          <a:prstGeom prst="rect">
            <a:avLst/>
          </a:prstGeom>
        </p:spPr>
      </p:pic>
    </p:spTree>
    <p:extLst>
      <p:ext uri="{BB962C8B-B14F-4D97-AF65-F5344CB8AC3E}">
        <p14:creationId xmlns:p14="http://schemas.microsoft.com/office/powerpoint/2010/main" val="527289951"/>
      </p:ext>
    </p:extLst>
  </p:cSld>
  <p:clrMapOvr>
    <a:masterClrMapping/>
  </p:clrMapOvr>
  <p:transition spd="slow">
    <p:wip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2" y="41393"/>
            <a:ext cx="4666889" cy="757551"/>
          </a:xfrm>
        </p:spPr>
        <p:txBody>
          <a:bodyPr/>
          <a:lstStyle/>
          <a:p>
            <a:r>
              <a:rPr lang="en-CA" altLang="en-US" sz="1600" dirty="0" smtClean="0"/>
              <a:t>Directly Connected Routes</a:t>
            </a:r>
            <a:br>
              <a:rPr lang="en-CA" altLang="en-US" sz="1600" dirty="0" smtClean="0"/>
            </a:br>
            <a:r>
              <a:rPr lang="en-CA" altLang="en-US" dirty="0" smtClean="0"/>
              <a:t>Directly Connected Interfaces</a:t>
            </a:r>
          </a:p>
        </p:txBody>
      </p:sp>
      <p:sp>
        <p:nvSpPr>
          <p:cNvPr id="3" name="Content Placeholder 2"/>
          <p:cNvSpPr>
            <a:spLocks noGrp="1"/>
          </p:cNvSpPr>
          <p:nvPr>
            <p:ph idx="1"/>
          </p:nvPr>
        </p:nvSpPr>
        <p:spPr>
          <a:xfrm>
            <a:off x="5198301" y="653550"/>
            <a:ext cx="3750365" cy="3970307"/>
          </a:xfrm>
        </p:spPr>
        <p:txBody>
          <a:bodyPr/>
          <a:lstStyle/>
          <a:p>
            <a:r>
              <a:rPr lang="en-CA" altLang="en-US" dirty="0" smtClean="0"/>
              <a:t>A new router without any configured interfaces will have an empty routing table – as shown in the figure.</a:t>
            </a:r>
          </a:p>
          <a:p>
            <a:r>
              <a:rPr lang="en-CA" altLang="en-US" dirty="0" smtClean="0"/>
              <a:t>Before the interface state is considered up/up and added to the IPv4 routing table, the interface must:</a:t>
            </a:r>
          </a:p>
          <a:p>
            <a:pPr lvl="1"/>
            <a:r>
              <a:rPr lang="en-CA" altLang="en-US" sz="1300" dirty="0" smtClean="0"/>
              <a:t>Be assigned a valid IPv4 or IPv6 address</a:t>
            </a:r>
          </a:p>
          <a:p>
            <a:pPr lvl="1"/>
            <a:r>
              <a:rPr lang="en-CA" altLang="en-US" sz="1300" dirty="0" smtClean="0"/>
              <a:t>Be activated with the no shutdown command</a:t>
            </a:r>
          </a:p>
          <a:p>
            <a:pPr lvl="1"/>
            <a:r>
              <a:rPr lang="en-CA" altLang="en-US" sz="1300" dirty="0" smtClean="0"/>
              <a:t>Receive a carrier signal from another device such as a router, switch, or host.</a:t>
            </a:r>
            <a:endParaRPr lang="en-CA" altLang="en-US" sz="1200" dirty="0"/>
          </a:p>
          <a:p>
            <a:pPr lvl="0">
              <a:buClr>
                <a:srgbClr val="58585B"/>
              </a:buClr>
            </a:pPr>
            <a:r>
              <a:rPr lang="en-CA" altLang="en-US" dirty="0" smtClean="0"/>
              <a:t>When the interface is up, the network of that interface is added to the routing table as a directly connected route.</a:t>
            </a:r>
            <a:endParaRPr lang="en-CA" altLang="en-US" sz="1200" dirty="0" smtClean="0"/>
          </a:p>
        </p:txBody>
      </p:sp>
      <p:pic>
        <p:nvPicPr>
          <p:cNvPr id="2" name="Picture 1"/>
          <p:cNvPicPr>
            <a:picLocks noChangeAspect="1"/>
          </p:cNvPicPr>
          <p:nvPr/>
        </p:nvPicPr>
        <p:blipFill>
          <a:blip r:embed="rId3"/>
          <a:stretch>
            <a:fillRect/>
          </a:stretch>
        </p:blipFill>
        <p:spPr>
          <a:xfrm>
            <a:off x="204698" y="924204"/>
            <a:ext cx="4733925" cy="3429000"/>
          </a:xfrm>
          <a:prstGeom prst="rect">
            <a:avLst/>
          </a:prstGeom>
        </p:spPr>
      </p:pic>
    </p:spTree>
    <p:extLst>
      <p:ext uri="{BB962C8B-B14F-4D97-AF65-F5344CB8AC3E}">
        <p14:creationId xmlns:p14="http://schemas.microsoft.com/office/powerpoint/2010/main" val="2107496195"/>
      </p:ext>
    </p:extLst>
  </p:cSld>
  <p:clrMapOvr>
    <a:masterClrMapping/>
  </p:clrMapOvr>
  <p:transition spd="slow">
    <p:wip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5788323" cy="757551"/>
          </a:xfrm>
        </p:spPr>
        <p:txBody>
          <a:bodyPr/>
          <a:lstStyle/>
          <a:p>
            <a:r>
              <a:rPr lang="en-CA" altLang="en-US" sz="1600" dirty="0" smtClean="0"/>
              <a:t>Directly Connected Routes</a:t>
            </a:r>
            <a:br>
              <a:rPr lang="en-CA" altLang="en-US" sz="1600" dirty="0" smtClean="0"/>
            </a:br>
            <a:r>
              <a:rPr lang="en-CA" altLang="en-US" dirty="0" smtClean="0"/>
              <a:t>Directly Connected Routing Table Entries</a:t>
            </a:r>
          </a:p>
        </p:txBody>
      </p:sp>
      <p:sp>
        <p:nvSpPr>
          <p:cNvPr id="3" name="Content Placeholder 2"/>
          <p:cNvSpPr>
            <a:spLocks noGrp="1"/>
          </p:cNvSpPr>
          <p:nvPr>
            <p:ph idx="1"/>
          </p:nvPr>
        </p:nvSpPr>
        <p:spPr>
          <a:xfrm>
            <a:off x="5285984" y="1052185"/>
            <a:ext cx="3625104" cy="3649211"/>
          </a:xfrm>
        </p:spPr>
        <p:txBody>
          <a:bodyPr/>
          <a:lstStyle/>
          <a:p>
            <a:r>
              <a:rPr lang="en-CA" altLang="en-US" dirty="0" smtClean="0"/>
              <a:t>With IOS version 15 and later, an active directly connected interface creates two routing table entries as shown in the figure:</a:t>
            </a:r>
            <a:endParaRPr lang="en-CA" altLang="en-US" dirty="0"/>
          </a:p>
          <a:p>
            <a:pPr lvl="1"/>
            <a:r>
              <a:rPr lang="en-CA" altLang="en-US" dirty="0" smtClean="0"/>
              <a:t>The route source “C” identifies the route as a directly connected network.</a:t>
            </a:r>
          </a:p>
          <a:p>
            <a:pPr lvl="1"/>
            <a:r>
              <a:rPr lang="en-CA" altLang="en-US" dirty="0" smtClean="0"/>
              <a:t>The route source “L” identifies the IPv4 address assigned to the router’s interface.</a:t>
            </a:r>
          </a:p>
          <a:p>
            <a:pPr lvl="0">
              <a:buClr>
                <a:srgbClr val="58585B"/>
              </a:buClr>
            </a:pPr>
            <a:r>
              <a:rPr lang="en-CA" altLang="en-US" dirty="0" smtClean="0"/>
              <a:t>The routing table entry shows the destination network as well as the outgoing interface to use when forwarding packets to the destination network.</a:t>
            </a:r>
            <a:endParaRPr lang="en-CA" altLang="en-US" dirty="0"/>
          </a:p>
          <a:p>
            <a:pPr lvl="1"/>
            <a:endParaRPr lang="en-CA" altLang="en-US" dirty="0"/>
          </a:p>
        </p:txBody>
      </p:sp>
      <p:pic>
        <p:nvPicPr>
          <p:cNvPr id="4" name="Picture 3"/>
          <p:cNvPicPr>
            <a:picLocks noChangeAspect="1"/>
          </p:cNvPicPr>
          <p:nvPr/>
        </p:nvPicPr>
        <p:blipFill>
          <a:blip r:embed="rId3"/>
          <a:stretch>
            <a:fillRect/>
          </a:stretch>
        </p:blipFill>
        <p:spPr>
          <a:xfrm>
            <a:off x="230487" y="923026"/>
            <a:ext cx="4714875" cy="3562350"/>
          </a:xfrm>
          <a:prstGeom prst="rect">
            <a:avLst/>
          </a:prstGeom>
        </p:spPr>
      </p:pic>
    </p:spTree>
    <p:extLst>
      <p:ext uri="{BB962C8B-B14F-4D97-AF65-F5344CB8AC3E}">
        <p14:creationId xmlns:p14="http://schemas.microsoft.com/office/powerpoint/2010/main" val="758733805"/>
      </p:ext>
    </p:extLst>
  </p:cSld>
  <p:clrMapOvr>
    <a:masterClrMapping/>
  </p:clrMapOvr>
  <p:transition spd="slow">
    <p:wip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399471" cy="757551"/>
          </a:xfrm>
        </p:spPr>
        <p:txBody>
          <a:bodyPr/>
          <a:lstStyle/>
          <a:p>
            <a:r>
              <a:rPr lang="en-CA" altLang="en-US" sz="1600" dirty="0" smtClean="0"/>
              <a:t>Directly Connected Routes</a:t>
            </a:r>
            <a:br>
              <a:rPr lang="en-CA" altLang="en-US" sz="1600" dirty="0" smtClean="0"/>
            </a:br>
            <a:r>
              <a:rPr lang="en-CA" altLang="en-US" dirty="0" smtClean="0"/>
              <a:t>Directly Connected Examples</a:t>
            </a:r>
          </a:p>
        </p:txBody>
      </p:sp>
      <p:sp>
        <p:nvSpPr>
          <p:cNvPr id="3" name="Content Placeholder 2"/>
          <p:cNvSpPr>
            <a:spLocks noGrp="1"/>
          </p:cNvSpPr>
          <p:nvPr>
            <p:ph idx="1"/>
          </p:nvPr>
        </p:nvSpPr>
        <p:spPr>
          <a:xfrm>
            <a:off x="5261287" y="942624"/>
            <a:ext cx="3444303" cy="3798108"/>
          </a:xfrm>
        </p:spPr>
        <p:txBody>
          <a:bodyPr/>
          <a:lstStyle/>
          <a:p>
            <a:r>
              <a:rPr lang="en-CA" altLang="en-US" dirty="0" smtClean="0"/>
              <a:t>When the interfaces are configured with an appropriate IP address, </a:t>
            </a:r>
            <a:r>
              <a:rPr lang="en-CA" altLang="en-US" dirty="0" err="1" smtClean="0"/>
              <a:t>subnetmask</a:t>
            </a:r>
            <a:r>
              <a:rPr lang="en-CA" altLang="en-US" dirty="0" smtClean="0"/>
              <a:t>, and activated with the </a:t>
            </a:r>
            <a:r>
              <a:rPr lang="en-CA" altLang="en-US" b="1" dirty="0" smtClean="0"/>
              <a:t>no shutdown </a:t>
            </a:r>
            <a:r>
              <a:rPr lang="en-CA" altLang="en-US" dirty="0" smtClean="0"/>
              <a:t>command, they will be automatically added to the routing table as shown in the figure to the left.</a:t>
            </a:r>
          </a:p>
          <a:p>
            <a:r>
              <a:rPr lang="en-CA" altLang="en-US" dirty="0" smtClean="0"/>
              <a:t>As each interface is added, the routing table automatically adds the connected (‘C’) and local (‘L’) entries.</a:t>
            </a:r>
          </a:p>
          <a:p>
            <a:endParaRPr lang="en-CA" altLang="en-US" dirty="0"/>
          </a:p>
        </p:txBody>
      </p:sp>
      <p:pic>
        <p:nvPicPr>
          <p:cNvPr id="2" name="Picture 1"/>
          <p:cNvPicPr>
            <a:picLocks noChangeAspect="1"/>
          </p:cNvPicPr>
          <p:nvPr/>
        </p:nvPicPr>
        <p:blipFill>
          <a:blip r:embed="rId3"/>
          <a:stretch>
            <a:fillRect/>
          </a:stretch>
        </p:blipFill>
        <p:spPr>
          <a:xfrm>
            <a:off x="147457" y="932820"/>
            <a:ext cx="4829175" cy="3381375"/>
          </a:xfrm>
          <a:prstGeom prst="rect">
            <a:avLst/>
          </a:prstGeom>
        </p:spPr>
      </p:pic>
    </p:spTree>
    <p:extLst>
      <p:ext uri="{BB962C8B-B14F-4D97-AF65-F5344CB8AC3E}">
        <p14:creationId xmlns:p14="http://schemas.microsoft.com/office/powerpoint/2010/main" val="1378719539"/>
      </p:ext>
    </p:extLst>
  </p:cSld>
  <p:clrMapOvr>
    <a:masterClrMapping/>
  </p:clrMapOvr>
  <p:transition spd="slow">
    <p:wip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839418" cy="757551"/>
          </a:xfrm>
        </p:spPr>
        <p:txBody>
          <a:bodyPr/>
          <a:lstStyle/>
          <a:p>
            <a:r>
              <a:rPr lang="en-CA" altLang="en-US" sz="1600" dirty="0" smtClean="0"/>
              <a:t>Directly Connected Routes</a:t>
            </a:r>
            <a:br>
              <a:rPr lang="en-CA" altLang="en-US" sz="1600" dirty="0" smtClean="0"/>
            </a:br>
            <a:r>
              <a:rPr lang="en-CA" altLang="en-US" dirty="0" smtClean="0"/>
              <a:t>Directly Connected IPv6 Example</a:t>
            </a:r>
          </a:p>
        </p:txBody>
      </p:sp>
      <p:sp>
        <p:nvSpPr>
          <p:cNvPr id="3" name="Content Placeholder 2"/>
          <p:cNvSpPr>
            <a:spLocks noGrp="1"/>
          </p:cNvSpPr>
          <p:nvPr>
            <p:ph idx="1"/>
          </p:nvPr>
        </p:nvSpPr>
        <p:spPr>
          <a:xfrm>
            <a:off x="5111565" y="507302"/>
            <a:ext cx="3786997" cy="4485737"/>
          </a:xfrm>
        </p:spPr>
        <p:txBody>
          <a:bodyPr/>
          <a:lstStyle/>
          <a:p>
            <a:r>
              <a:rPr lang="en-CA" altLang="en-US" dirty="0" smtClean="0"/>
              <a:t>The figure to the left shows the configuration steps for the directly connected interfaces of R1 with the indicated IPv6 addresses.</a:t>
            </a:r>
          </a:p>
          <a:p>
            <a:r>
              <a:rPr lang="en-CA" altLang="en-US" dirty="0" smtClean="0"/>
              <a:t>The </a:t>
            </a:r>
            <a:r>
              <a:rPr lang="en-CA" altLang="en-US" b="1" dirty="0" smtClean="0"/>
              <a:t>show ipv6 route </a:t>
            </a:r>
            <a:r>
              <a:rPr lang="en-CA" altLang="en-US" dirty="0" smtClean="0"/>
              <a:t>command is used to verify that the IPv6 networks and specific IPv6 interface addresses have been installed in the IPv6 routing table.</a:t>
            </a:r>
          </a:p>
          <a:p>
            <a:pPr lvl="1"/>
            <a:r>
              <a:rPr lang="en-CA" altLang="en-US" dirty="0"/>
              <a:t>A</a:t>
            </a:r>
            <a:r>
              <a:rPr lang="en-CA" altLang="en-US" dirty="0" smtClean="0"/>
              <a:t> ‘C’ indicates that it is a directly connected route.</a:t>
            </a:r>
          </a:p>
          <a:p>
            <a:pPr lvl="1"/>
            <a:r>
              <a:rPr lang="en-CA" altLang="en-US" dirty="0" smtClean="0"/>
              <a:t>An ‘L’ indicates it is a local route, but with IPv6, it has a /128 prefix.</a:t>
            </a:r>
          </a:p>
          <a:p>
            <a:r>
              <a:rPr lang="en-CA" altLang="en-US" dirty="0" smtClean="0"/>
              <a:t>The ping command can be used to verify connectivity.  For example:</a:t>
            </a:r>
          </a:p>
          <a:p>
            <a:pPr lvl="1"/>
            <a:r>
              <a:rPr lang="en-CA" altLang="en-US" dirty="0"/>
              <a:t>p</a:t>
            </a:r>
            <a:r>
              <a:rPr lang="en-CA" altLang="en-US" dirty="0" smtClean="0"/>
              <a:t>ing 2001:db8:acad:3::2</a:t>
            </a:r>
          </a:p>
          <a:p>
            <a:pPr marL="0" indent="0">
              <a:buNone/>
            </a:pPr>
            <a:endParaRPr lang="en-CA" altLang="en-US" dirty="0"/>
          </a:p>
        </p:txBody>
      </p:sp>
      <p:pic>
        <p:nvPicPr>
          <p:cNvPr id="2" name="Picture 1"/>
          <p:cNvPicPr>
            <a:picLocks noChangeAspect="1"/>
          </p:cNvPicPr>
          <p:nvPr/>
        </p:nvPicPr>
        <p:blipFill>
          <a:blip r:embed="rId3"/>
          <a:stretch>
            <a:fillRect/>
          </a:stretch>
        </p:blipFill>
        <p:spPr>
          <a:xfrm>
            <a:off x="181694" y="892796"/>
            <a:ext cx="4657725" cy="3714750"/>
          </a:xfrm>
          <a:prstGeom prst="rect">
            <a:avLst/>
          </a:prstGeom>
        </p:spPr>
      </p:pic>
    </p:spTree>
    <p:extLst>
      <p:ext uri="{BB962C8B-B14F-4D97-AF65-F5344CB8AC3E}">
        <p14:creationId xmlns:p14="http://schemas.microsoft.com/office/powerpoint/2010/main" val="564357361"/>
      </p:ext>
    </p:extLst>
  </p:cSld>
  <p:clrMapOvr>
    <a:masterClrMapping/>
  </p:clrMapOvr>
  <p:transition spd="slow">
    <p:wip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2976112" cy="757551"/>
          </a:xfrm>
        </p:spPr>
        <p:txBody>
          <a:bodyPr/>
          <a:lstStyle/>
          <a:p>
            <a:r>
              <a:rPr lang="en-CA" altLang="en-US" sz="1600" dirty="0" smtClean="0"/>
              <a:t>Statically Learned Routes</a:t>
            </a:r>
            <a:br>
              <a:rPr lang="en-CA" altLang="en-US" sz="1600" dirty="0" smtClean="0"/>
            </a:br>
            <a:r>
              <a:rPr lang="en-CA" altLang="en-US" dirty="0" smtClean="0"/>
              <a:t>Static Routes</a:t>
            </a:r>
          </a:p>
        </p:txBody>
      </p:sp>
      <p:sp>
        <p:nvSpPr>
          <p:cNvPr id="3" name="Content Placeholder 2"/>
          <p:cNvSpPr>
            <a:spLocks noGrp="1"/>
          </p:cNvSpPr>
          <p:nvPr>
            <p:ph idx="1"/>
          </p:nvPr>
        </p:nvSpPr>
        <p:spPr>
          <a:xfrm>
            <a:off x="5110839" y="635281"/>
            <a:ext cx="3933646" cy="3964999"/>
          </a:xfrm>
        </p:spPr>
        <p:txBody>
          <a:bodyPr/>
          <a:lstStyle/>
          <a:p>
            <a:r>
              <a:rPr lang="en-CA" altLang="en-US" dirty="0" smtClean="0"/>
              <a:t>After directly connected interfaces are configured and added to the routing table, then static or dynamic routing can be configured.</a:t>
            </a:r>
          </a:p>
          <a:p>
            <a:r>
              <a:rPr lang="en-CA" altLang="en-US" dirty="0" smtClean="0"/>
              <a:t>Static routes are manually configured and define an explicit path between two networking devices. </a:t>
            </a:r>
          </a:p>
          <a:p>
            <a:r>
              <a:rPr lang="en-CA" altLang="en-US" dirty="0" smtClean="0"/>
              <a:t>If the network topology changes, static routes must manually be reconfigured.</a:t>
            </a:r>
          </a:p>
          <a:p>
            <a:r>
              <a:rPr lang="en-CA" altLang="en-US" dirty="0" smtClean="0"/>
              <a:t>Benefits of static routes include:</a:t>
            </a:r>
          </a:p>
          <a:p>
            <a:pPr lvl="1"/>
            <a:r>
              <a:rPr lang="en-CA" altLang="en-US" dirty="0" smtClean="0"/>
              <a:t>Improved security </a:t>
            </a:r>
          </a:p>
          <a:p>
            <a:pPr lvl="1"/>
            <a:r>
              <a:rPr lang="en-CA" altLang="en-US" dirty="0" smtClean="0"/>
              <a:t>Resource efficiency – less bandwidth usage and no CPU cycles are used to calculate and communicate route</a:t>
            </a:r>
          </a:p>
          <a:p>
            <a:pPr lvl="1"/>
            <a:endParaRPr lang="en-CA" altLang="en-US" dirty="0" smtClean="0"/>
          </a:p>
          <a:p>
            <a:endParaRPr lang="en-CA" altLang="en-US" dirty="0" smtClean="0"/>
          </a:p>
          <a:p>
            <a:endParaRPr lang="en-CA" altLang="en-US" dirty="0"/>
          </a:p>
        </p:txBody>
      </p:sp>
      <p:pic>
        <p:nvPicPr>
          <p:cNvPr id="4" name="Picture 3"/>
          <p:cNvPicPr>
            <a:picLocks noChangeAspect="1"/>
          </p:cNvPicPr>
          <p:nvPr/>
        </p:nvPicPr>
        <p:blipFill>
          <a:blip r:embed="rId3"/>
          <a:stretch>
            <a:fillRect/>
          </a:stretch>
        </p:blipFill>
        <p:spPr>
          <a:xfrm>
            <a:off x="74583" y="798944"/>
            <a:ext cx="4819650" cy="3152775"/>
          </a:xfrm>
          <a:prstGeom prst="rect">
            <a:avLst/>
          </a:prstGeom>
        </p:spPr>
      </p:pic>
    </p:spTree>
    <p:extLst>
      <p:ext uri="{BB962C8B-B14F-4D97-AF65-F5344CB8AC3E}">
        <p14:creationId xmlns:p14="http://schemas.microsoft.com/office/powerpoint/2010/main" val="504441688"/>
      </p:ext>
    </p:extLst>
  </p:cSld>
  <p:clrMapOvr>
    <a:masterClrMapping/>
  </p:clrMapOvr>
  <p:transition spd="slow">
    <p:wip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3554082" cy="757551"/>
          </a:xfrm>
        </p:spPr>
        <p:txBody>
          <a:bodyPr/>
          <a:lstStyle/>
          <a:p>
            <a:r>
              <a:rPr lang="en-CA" altLang="en-US" sz="1600" dirty="0" smtClean="0"/>
              <a:t>Statically Learned Routes</a:t>
            </a:r>
            <a:br>
              <a:rPr lang="en-CA" altLang="en-US" sz="1600" dirty="0" smtClean="0"/>
            </a:br>
            <a:r>
              <a:rPr lang="en-CA" altLang="en-US" dirty="0" smtClean="0"/>
              <a:t>Static Routes (Cont.)</a:t>
            </a:r>
          </a:p>
        </p:txBody>
      </p:sp>
      <p:sp>
        <p:nvSpPr>
          <p:cNvPr id="3" name="Content Placeholder 2"/>
          <p:cNvSpPr>
            <a:spLocks noGrp="1"/>
          </p:cNvSpPr>
          <p:nvPr>
            <p:ph idx="1"/>
          </p:nvPr>
        </p:nvSpPr>
        <p:spPr>
          <a:xfrm>
            <a:off x="4647414" y="398439"/>
            <a:ext cx="4418948" cy="4745061"/>
          </a:xfrm>
        </p:spPr>
        <p:txBody>
          <a:bodyPr/>
          <a:lstStyle/>
          <a:p>
            <a:pPr>
              <a:buClr>
                <a:srgbClr val="58585B"/>
              </a:buClr>
            </a:pPr>
            <a:r>
              <a:rPr lang="en-CA" altLang="en-US" dirty="0"/>
              <a:t>There are two main types of static routes in the routing table</a:t>
            </a:r>
            <a:r>
              <a:rPr lang="en-CA" altLang="en-US" dirty="0" smtClean="0"/>
              <a:t>:</a:t>
            </a:r>
          </a:p>
          <a:p>
            <a:pPr lvl="1">
              <a:buClr>
                <a:srgbClr val="58585B"/>
              </a:buClr>
            </a:pPr>
            <a:r>
              <a:rPr lang="en-CA" altLang="en-US" dirty="0" smtClean="0"/>
              <a:t>Static </a:t>
            </a:r>
            <a:r>
              <a:rPr lang="en-CA" altLang="en-US" dirty="0"/>
              <a:t>route to a specific </a:t>
            </a:r>
            <a:r>
              <a:rPr lang="en-CA" altLang="en-US" dirty="0" smtClean="0"/>
              <a:t>network</a:t>
            </a:r>
          </a:p>
          <a:p>
            <a:pPr lvl="1"/>
            <a:r>
              <a:rPr lang="en-CA" altLang="en-US" dirty="0" smtClean="0"/>
              <a:t>Default static route</a:t>
            </a:r>
          </a:p>
          <a:p>
            <a:r>
              <a:rPr lang="en-CA" altLang="en-US" dirty="0" smtClean="0"/>
              <a:t>IPv4 static routes are configured using the following command:</a:t>
            </a:r>
          </a:p>
          <a:p>
            <a:pPr lvl="1"/>
            <a:r>
              <a:rPr lang="en-CA" altLang="en-US" b="1" dirty="0" err="1"/>
              <a:t>i</a:t>
            </a:r>
            <a:r>
              <a:rPr lang="en-CA" altLang="en-US" b="1" dirty="0" err="1" smtClean="0"/>
              <a:t>p</a:t>
            </a:r>
            <a:r>
              <a:rPr lang="en-CA" altLang="en-US" b="1" dirty="0" smtClean="0"/>
              <a:t> route</a:t>
            </a:r>
            <a:r>
              <a:rPr lang="en-CA" altLang="en-US" dirty="0" smtClean="0"/>
              <a:t> network mask { </a:t>
            </a:r>
            <a:r>
              <a:rPr lang="en-CA" altLang="en-US" i="1" dirty="0" smtClean="0"/>
              <a:t>next-hop-</a:t>
            </a:r>
            <a:r>
              <a:rPr lang="en-CA" altLang="en-US" i="1" dirty="0" err="1" smtClean="0"/>
              <a:t>ip</a:t>
            </a:r>
            <a:r>
              <a:rPr lang="en-CA" altLang="en-US" dirty="0" smtClean="0"/>
              <a:t> | </a:t>
            </a:r>
            <a:r>
              <a:rPr lang="en-CA" altLang="en-US" i="1" dirty="0" smtClean="0"/>
              <a:t>exit-</a:t>
            </a:r>
            <a:r>
              <a:rPr lang="en-CA" altLang="en-US" i="1" dirty="0" err="1" smtClean="0"/>
              <a:t>intf</a:t>
            </a:r>
            <a:r>
              <a:rPr lang="en-CA" altLang="en-US" dirty="0" smtClean="0"/>
              <a:t> }</a:t>
            </a:r>
          </a:p>
          <a:p>
            <a:r>
              <a:rPr lang="en-CA" altLang="en-US" dirty="0" smtClean="0"/>
              <a:t>A static route appears in the routing table with the code ‘S’.</a:t>
            </a:r>
          </a:p>
          <a:p>
            <a:r>
              <a:rPr lang="en-CA" altLang="en-US" dirty="0" smtClean="0"/>
              <a:t>A default static route is similar to a default gateway on a PC or host. The default static route specifies the exit point to use when the routing table does not have a path for the destination network. Use the command:</a:t>
            </a:r>
          </a:p>
          <a:p>
            <a:pPr lvl="1"/>
            <a:r>
              <a:rPr lang="en-CA" altLang="en-US" b="1" dirty="0" err="1"/>
              <a:t>i</a:t>
            </a:r>
            <a:r>
              <a:rPr lang="en-CA" altLang="en-US" b="1" dirty="0" err="1" smtClean="0"/>
              <a:t>p</a:t>
            </a:r>
            <a:r>
              <a:rPr lang="en-CA" altLang="en-US" b="1" dirty="0" smtClean="0"/>
              <a:t> route </a:t>
            </a:r>
            <a:r>
              <a:rPr lang="en-CA" altLang="en-US" dirty="0" smtClean="0"/>
              <a:t>0.0.0.0  0.0.0.0 { exit-</a:t>
            </a:r>
            <a:r>
              <a:rPr lang="en-CA" altLang="en-US" dirty="0" err="1" smtClean="0"/>
              <a:t>intf</a:t>
            </a:r>
            <a:r>
              <a:rPr lang="en-CA" altLang="en-US" dirty="0" smtClean="0"/>
              <a:t> | next-hop-</a:t>
            </a:r>
            <a:r>
              <a:rPr lang="en-CA" altLang="en-US" dirty="0" err="1" smtClean="0"/>
              <a:t>ip</a:t>
            </a:r>
            <a:r>
              <a:rPr lang="en-CA" altLang="en-US" dirty="0" smtClean="0"/>
              <a:t> }</a:t>
            </a:r>
          </a:p>
          <a:p>
            <a:endParaRPr lang="en-CA" altLang="en-US" dirty="0" smtClean="0"/>
          </a:p>
          <a:p>
            <a:pPr lvl="1"/>
            <a:endParaRPr lang="en-CA" altLang="en-US" dirty="0" smtClean="0"/>
          </a:p>
          <a:p>
            <a:pPr lvl="1"/>
            <a:endParaRPr lang="en-CA" altLang="en-US" dirty="0" smtClean="0"/>
          </a:p>
          <a:p>
            <a:endParaRPr lang="en-CA" altLang="en-US" dirty="0" smtClean="0"/>
          </a:p>
          <a:p>
            <a:endParaRPr lang="en-CA" altLang="en-US" dirty="0"/>
          </a:p>
        </p:txBody>
      </p:sp>
      <p:pic>
        <p:nvPicPr>
          <p:cNvPr id="4" name="Picture 3"/>
          <p:cNvPicPr>
            <a:picLocks noChangeAspect="1"/>
          </p:cNvPicPr>
          <p:nvPr/>
        </p:nvPicPr>
        <p:blipFill>
          <a:blip r:embed="rId3"/>
          <a:stretch>
            <a:fillRect/>
          </a:stretch>
        </p:blipFill>
        <p:spPr>
          <a:xfrm>
            <a:off x="74583" y="960401"/>
            <a:ext cx="4572831" cy="2991318"/>
          </a:xfrm>
          <a:prstGeom prst="rect">
            <a:avLst/>
          </a:prstGeom>
        </p:spPr>
      </p:pic>
    </p:spTree>
    <p:extLst>
      <p:ext uri="{BB962C8B-B14F-4D97-AF65-F5344CB8AC3E}">
        <p14:creationId xmlns:p14="http://schemas.microsoft.com/office/powerpoint/2010/main" val="584546694"/>
      </p:ext>
    </p:extLst>
  </p:cSld>
  <p:clrMapOvr>
    <a:masterClrMapping/>
  </p:clrMapOvr>
  <p:transition spd="slow">
    <p:wip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295954" cy="757551"/>
          </a:xfrm>
        </p:spPr>
        <p:txBody>
          <a:bodyPr/>
          <a:lstStyle/>
          <a:p>
            <a:r>
              <a:rPr lang="en-CA" altLang="en-US" sz="1600" dirty="0" smtClean="0"/>
              <a:t>Statically Learned Routes</a:t>
            </a:r>
            <a:br>
              <a:rPr lang="en-CA" altLang="en-US" sz="1600" dirty="0" smtClean="0"/>
            </a:br>
            <a:r>
              <a:rPr lang="en-CA" altLang="en-US" dirty="0" smtClean="0"/>
              <a:t>Static Route Examples</a:t>
            </a:r>
          </a:p>
        </p:txBody>
      </p:sp>
      <p:sp>
        <p:nvSpPr>
          <p:cNvPr id="3" name="Content Placeholder 2"/>
          <p:cNvSpPr>
            <a:spLocks noGrp="1"/>
          </p:cNvSpPr>
          <p:nvPr>
            <p:ph idx="1"/>
          </p:nvPr>
        </p:nvSpPr>
        <p:spPr>
          <a:xfrm>
            <a:off x="5063705" y="267419"/>
            <a:ext cx="3933646" cy="4725536"/>
          </a:xfrm>
        </p:spPr>
        <p:txBody>
          <a:bodyPr/>
          <a:lstStyle/>
          <a:p>
            <a:r>
              <a:rPr lang="en-CA" altLang="en-US" dirty="0" smtClean="0"/>
              <a:t>The figure to the left shows the configuration of an IPv4 default static route on R1 to the Serial 0/0/0 interface.</a:t>
            </a:r>
          </a:p>
          <a:p>
            <a:pPr lvl="1"/>
            <a:r>
              <a:rPr lang="en-CA" altLang="en-US" dirty="0" smtClean="0"/>
              <a:t>The ‘S’ indicates that it is a static route</a:t>
            </a:r>
          </a:p>
          <a:p>
            <a:pPr lvl="1"/>
            <a:r>
              <a:rPr lang="en-CA" altLang="en-US" dirty="0" smtClean="0"/>
              <a:t>The asterisk (*) identifies this as a possible candidate to be the default route.</a:t>
            </a:r>
          </a:p>
          <a:p>
            <a:pPr lvl="1"/>
            <a:r>
              <a:rPr lang="en-CA" altLang="en-US" dirty="0" smtClean="0"/>
              <a:t>Notice that this route was chosen to be the Gateway of last resort (default route).</a:t>
            </a:r>
          </a:p>
          <a:p>
            <a:r>
              <a:rPr lang="en-CA" altLang="en-US" dirty="0" smtClean="0"/>
              <a:t>Here are two static route configurations from R2 to reach the two LANs on R1:</a:t>
            </a:r>
          </a:p>
          <a:p>
            <a:pPr lvl="1"/>
            <a:r>
              <a:rPr lang="en-CA" altLang="en-US" sz="1200" b="1" dirty="0" err="1"/>
              <a:t>i</a:t>
            </a:r>
            <a:r>
              <a:rPr lang="en-CA" altLang="en-US" sz="1200" b="1" dirty="0" err="1" smtClean="0"/>
              <a:t>p</a:t>
            </a:r>
            <a:r>
              <a:rPr lang="en-CA" altLang="en-US" sz="1200" b="1" dirty="0" smtClean="0"/>
              <a:t> route </a:t>
            </a:r>
            <a:r>
              <a:rPr lang="en-CA" altLang="en-US" sz="1200" dirty="0" smtClean="0"/>
              <a:t>192.168.10.0 255.255.255.0 s0/0/0</a:t>
            </a:r>
          </a:p>
          <a:p>
            <a:pPr lvl="1"/>
            <a:r>
              <a:rPr lang="en-CA" altLang="en-US" sz="1200" b="1" dirty="0" err="1"/>
              <a:t>i</a:t>
            </a:r>
            <a:r>
              <a:rPr lang="en-CA" altLang="en-US" sz="1200" b="1" dirty="0" err="1" smtClean="0"/>
              <a:t>p</a:t>
            </a:r>
            <a:r>
              <a:rPr lang="en-CA" altLang="en-US" sz="1200" b="1" dirty="0" smtClean="0"/>
              <a:t> route </a:t>
            </a:r>
            <a:r>
              <a:rPr lang="en-CA" altLang="en-US" sz="1200" dirty="0" smtClean="0"/>
              <a:t>192.168.11.0 255.255.255.0 209.165.200.225</a:t>
            </a:r>
          </a:p>
          <a:p>
            <a:r>
              <a:rPr lang="en-CA" altLang="en-US" dirty="0" smtClean="0"/>
              <a:t>Which route was configured to use the exit interface?</a:t>
            </a:r>
          </a:p>
          <a:p>
            <a:r>
              <a:rPr lang="en-CA" altLang="en-US" dirty="0" smtClean="0"/>
              <a:t>Will they send packets for these networks to the same router?</a:t>
            </a:r>
          </a:p>
          <a:p>
            <a:endParaRPr lang="en-CA" altLang="en-US" dirty="0"/>
          </a:p>
        </p:txBody>
      </p:sp>
      <p:pic>
        <p:nvPicPr>
          <p:cNvPr id="2" name="Picture 1"/>
          <p:cNvPicPr>
            <a:picLocks noChangeAspect="1"/>
          </p:cNvPicPr>
          <p:nvPr/>
        </p:nvPicPr>
        <p:blipFill>
          <a:blip r:embed="rId3"/>
          <a:stretch>
            <a:fillRect/>
          </a:stretch>
        </p:blipFill>
        <p:spPr>
          <a:xfrm>
            <a:off x="217997" y="798944"/>
            <a:ext cx="4705350" cy="3781425"/>
          </a:xfrm>
          <a:prstGeom prst="rect">
            <a:avLst/>
          </a:prstGeom>
        </p:spPr>
      </p:pic>
    </p:spTree>
    <p:extLst>
      <p:ext uri="{BB962C8B-B14F-4D97-AF65-F5344CB8AC3E}">
        <p14:creationId xmlns:p14="http://schemas.microsoft.com/office/powerpoint/2010/main" val="2033935366"/>
      </p:ext>
    </p:extLst>
  </p:cSld>
  <p:clrMapOvr>
    <a:masterClrMapping/>
  </p:clrMapOvr>
  <p:transition spd="slow">
    <p:wip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295954" cy="757551"/>
          </a:xfrm>
        </p:spPr>
        <p:txBody>
          <a:bodyPr/>
          <a:lstStyle/>
          <a:p>
            <a:r>
              <a:rPr lang="en-CA" altLang="en-US" sz="1600" dirty="0" smtClean="0"/>
              <a:t>Statically Learned Routes</a:t>
            </a:r>
            <a:br>
              <a:rPr lang="en-CA" altLang="en-US" sz="1600" dirty="0" smtClean="0"/>
            </a:br>
            <a:r>
              <a:rPr lang="en-CA" altLang="en-US" dirty="0" smtClean="0"/>
              <a:t>Static IPv6 Route Examples</a:t>
            </a:r>
          </a:p>
        </p:txBody>
      </p:sp>
      <p:sp>
        <p:nvSpPr>
          <p:cNvPr id="3" name="Content Placeholder 2"/>
          <p:cNvSpPr>
            <a:spLocks noGrp="1"/>
          </p:cNvSpPr>
          <p:nvPr>
            <p:ph idx="1"/>
          </p:nvPr>
        </p:nvSpPr>
        <p:spPr>
          <a:xfrm>
            <a:off x="5546785" y="420168"/>
            <a:ext cx="3450566" cy="4477109"/>
          </a:xfrm>
        </p:spPr>
        <p:txBody>
          <a:bodyPr/>
          <a:lstStyle/>
          <a:p>
            <a:r>
              <a:rPr lang="en-CA" altLang="en-US" dirty="0" smtClean="0"/>
              <a:t>To configure a default IPv6 static route, use the </a:t>
            </a:r>
            <a:r>
              <a:rPr lang="en-CA" altLang="en-US" b="1" dirty="0" smtClean="0"/>
              <a:t>ipv6 route ::/0 </a:t>
            </a:r>
            <a:r>
              <a:rPr lang="en-CA" altLang="en-US" dirty="0" smtClean="0"/>
              <a:t>[ipv6-address | interface-type interface-number} global configuration command:</a:t>
            </a:r>
          </a:p>
          <a:p>
            <a:pPr lvl="1"/>
            <a:r>
              <a:rPr lang="en-CA" altLang="en-US" b="1" dirty="0"/>
              <a:t>i</a:t>
            </a:r>
            <a:r>
              <a:rPr lang="en-CA" altLang="en-US" b="1" dirty="0" smtClean="0"/>
              <a:t>pv6 route ::/0 s0/0/0</a:t>
            </a:r>
          </a:p>
          <a:p>
            <a:pPr lvl="1"/>
            <a:r>
              <a:rPr lang="en-CA" altLang="en-US" dirty="0" smtClean="0"/>
              <a:t>Unlike the IPv4 static route, there is no asterisk (*) or Gateway of Last Resort explicitly identified in the routing table.</a:t>
            </a:r>
          </a:p>
          <a:p>
            <a:r>
              <a:rPr lang="en-CA" altLang="en-US" dirty="0" smtClean="0"/>
              <a:t>Use the </a:t>
            </a:r>
            <a:r>
              <a:rPr lang="en-CA" altLang="en-US" b="1" dirty="0" smtClean="0"/>
              <a:t>show ipv6 route </a:t>
            </a:r>
            <a:r>
              <a:rPr lang="en-CA" altLang="en-US" dirty="0" smtClean="0"/>
              <a:t>command to verify the static routes were installed.</a:t>
            </a:r>
          </a:p>
          <a:p>
            <a:r>
              <a:rPr lang="en-CA" altLang="en-US" dirty="0" smtClean="0"/>
              <a:t>Use ping to verify remote network connectivity from R1:</a:t>
            </a:r>
          </a:p>
          <a:p>
            <a:pPr lvl="1"/>
            <a:r>
              <a:rPr lang="en-CA" altLang="en-US" b="1" dirty="0" smtClean="0"/>
              <a:t>ping</a:t>
            </a:r>
            <a:r>
              <a:rPr lang="en-CA" altLang="en-US" dirty="0" smtClean="0"/>
              <a:t> 2001:0DB8:ACAD:4::1</a:t>
            </a:r>
          </a:p>
          <a:p>
            <a:endParaRPr lang="en-CA" altLang="en-US" dirty="0"/>
          </a:p>
        </p:txBody>
      </p:sp>
      <p:pic>
        <p:nvPicPr>
          <p:cNvPr id="5" name="Picture 4"/>
          <p:cNvPicPr>
            <a:picLocks noChangeAspect="1"/>
          </p:cNvPicPr>
          <p:nvPr/>
        </p:nvPicPr>
        <p:blipFill>
          <a:blip r:embed="rId3"/>
          <a:stretch>
            <a:fillRect/>
          </a:stretch>
        </p:blipFill>
        <p:spPr>
          <a:xfrm>
            <a:off x="196700" y="798944"/>
            <a:ext cx="5248275" cy="1943100"/>
          </a:xfrm>
          <a:prstGeom prst="rect">
            <a:avLst/>
          </a:prstGeom>
        </p:spPr>
      </p:pic>
      <p:sp>
        <p:nvSpPr>
          <p:cNvPr id="7" name="Content Placeholder 2"/>
          <p:cNvSpPr txBox="1">
            <a:spLocks/>
          </p:cNvSpPr>
          <p:nvPr/>
        </p:nvSpPr>
        <p:spPr bwMode="auto">
          <a:xfrm>
            <a:off x="1" y="2909632"/>
            <a:ext cx="5546784" cy="1826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CA" altLang="en-US" sz="1400" dirty="0" smtClean="0"/>
              <a:t>Like IPv4, static routes are explicitly configured to reach a specific remote network.  For example:</a:t>
            </a:r>
          </a:p>
          <a:p>
            <a:pPr lvl="1"/>
            <a:r>
              <a:rPr lang="en-CA" altLang="en-US" sz="1200" b="1" dirty="0"/>
              <a:t>i</a:t>
            </a:r>
            <a:r>
              <a:rPr lang="en-CA" altLang="en-US" sz="1200" b="1" dirty="0" smtClean="0"/>
              <a:t>pv6 route </a:t>
            </a:r>
            <a:r>
              <a:rPr lang="en-CA" altLang="en-US" sz="1200" dirty="0" smtClean="0"/>
              <a:t>2001:0DB8:ACAD:1::/64 2001:0Db8:ACAD:3::1</a:t>
            </a:r>
          </a:p>
          <a:p>
            <a:pPr lvl="1"/>
            <a:r>
              <a:rPr lang="en-CA" altLang="en-US" sz="1200" b="1" dirty="0"/>
              <a:t>i</a:t>
            </a:r>
            <a:r>
              <a:rPr lang="en-CA" altLang="en-US" sz="1200" b="1" dirty="0" smtClean="0"/>
              <a:t>pv6 route </a:t>
            </a:r>
            <a:r>
              <a:rPr lang="en-CA" altLang="en-US" sz="1200" dirty="0" smtClean="0"/>
              <a:t>2001:0DB8:ACAD:2::/64 s0/0/0</a:t>
            </a:r>
            <a:endParaRPr lang="en-CA" altLang="en-US" dirty="0" smtClean="0"/>
          </a:p>
          <a:p>
            <a:pPr lvl="0">
              <a:buClr>
                <a:srgbClr val="58585B"/>
              </a:buClr>
            </a:pPr>
            <a:r>
              <a:rPr lang="en-CA" altLang="en-US" sz="1400" dirty="0" smtClean="0"/>
              <a:t>Notice that one of these routes uses an exit interface while the other uses a next hop address.</a:t>
            </a:r>
          </a:p>
        </p:txBody>
      </p:sp>
    </p:spTree>
    <p:extLst>
      <p:ext uri="{BB962C8B-B14F-4D97-AF65-F5344CB8AC3E}">
        <p14:creationId xmlns:p14="http://schemas.microsoft.com/office/powerpoint/2010/main" val="1189704747"/>
      </p:ext>
    </p:extLst>
  </p:cSld>
  <p:clrMapOvr>
    <a:masterClrMapping/>
  </p:clrMapOvr>
  <p:transition spd="slow">
    <p:wip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632384" cy="757551"/>
          </a:xfrm>
        </p:spPr>
        <p:txBody>
          <a:bodyPr/>
          <a:lstStyle/>
          <a:p>
            <a:r>
              <a:rPr lang="en-CA" altLang="en-US" sz="1600" dirty="0" smtClean="0"/>
              <a:t>Dynamic Routing Protocols</a:t>
            </a:r>
            <a:br>
              <a:rPr lang="en-CA" altLang="en-US" sz="1600" dirty="0" smtClean="0"/>
            </a:br>
            <a:r>
              <a:rPr lang="en-CA" altLang="en-US" dirty="0" smtClean="0"/>
              <a:t>Dynamic Routing</a:t>
            </a:r>
          </a:p>
        </p:txBody>
      </p:sp>
      <p:sp>
        <p:nvSpPr>
          <p:cNvPr id="3" name="Content Placeholder 2"/>
          <p:cNvSpPr>
            <a:spLocks noGrp="1"/>
          </p:cNvSpPr>
          <p:nvPr>
            <p:ph idx="1"/>
          </p:nvPr>
        </p:nvSpPr>
        <p:spPr>
          <a:xfrm>
            <a:off x="5089586" y="138023"/>
            <a:ext cx="4054414" cy="4589252"/>
          </a:xfrm>
        </p:spPr>
        <p:txBody>
          <a:bodyPr/>
          <a:lstStyle/>
          <a:p>
            <a:r>
              <a:rPr lang="en-CA" altLang="en-US" dirty="0" smtClean="0"/>
              <a:t>Dynamic routing protocols are used by routers to share information about the reachability and status of remote networks.</a:t>
            </a:r>
          </a:p>
          <a:p>
            <a:r>
              <a:rPr lang="en-CA" altLang="en-US" dirty="0" smtClean="0"/>
              <a:t>Rather than manually configuring static routes, dynamic routing protocols use network discovery to share information about the networks that it knows about with other routers that are using the same routing protocol.</a:t>
            </a:r>
          </a:p>
          <a:p>
            <a:pPr lvl="1"/>
            <a:r>
              <a:rPr lang="en-CA" altLang="en-US" dirty="0" smtClean="0"/>
              <a:t>Routers automatically learn about remote networks from other routers</a:t>
            </a:r>
          </a:p>
          <a:p>
            <a:pPr lvl="1"/>
            <a:r>
              <a:rPr lang="en-CA" altLang="en-US" dirty="0" smtClean="0"/>
              <a:t>These networks and the best path to each are added to the routing table of the router.  </a:t>
            </a:r>
          </a:p>
          <a:p>
            <a:r>
              <a:rPr lang="en-CA" altLang="en-US" dirty="0" smtClean="0"/>
              <a:t>Routers have converged after they have finished exchanging and updating their routing tables. Routers then maintain the networks in their routing tables.</a:t>
            </a:r>
          </a:p>
          <a:p>
            <a:pPr lvl="1"/>
            <a:endParaRPr lang="en-CA" altLang="en-US" dirty="0" smtClean="0"/>
          </a:p>
          <a:p>
            <a:pPr lvl="1"/>
            <a:endParaRPr lang="en-CA" altLang="en-US" dirty="0" smtClean="0"/>
          </a:p>
          <a:p>
            <a:endParaRPr lang="en-CA" altLang="en-US" dirty="0" smtClean="0"/>
          </a:p>
          <a:p>
            <a:endParaRPr lang="en-CA" altLang="en-US" dirty="0"/>
          </a:p>
        </p:txBody>
      </p:sp>
      <p:pic>
        <p:nvPicPr>
          <p:cNvPr id="2" name="Picture 1"/>
          <p:cNvPicPr>
            <a:picLocks noChangeAspect="1"/>
          </p:cNvPicPr>
          <p:nvPr/>
        </p:nvPicPr>
        <p:blipFill>
          <a:blip r:embed="rId3"/>
          <a:stretch>
            <a:fillRect/>
          </a:stretch>
        </p:blipFill>
        <p:spPr>
          <a:xfrm>
            <a:off x="231836" y="884656"/>
            <a:ext cx="4857750" cy="3305175"/>
          </a:xfrm>
          <a:prstGeom prst="rect">
            <a:avLst/>
          </a:prstGeom>
        </p:spPr>
      </p:pic>
    </p:spTree>
    <p:extLst>
      <p:ext uri="{BB962C8B-B14F-4D97-AF65-F5344CB8AC3E}">
        <p14:creationId xmlns:p14="http://schemas.microsoft.com/office/powerpoint/2010/main" val="3939752010"/>
      </p:ext>
    </p:extLst>
  </p:cSld>
  <p:clrMapOvr>
    <a:masterClrMapping/>
  </p:clrMapOvr>
  <p:transition spd="slow">
    <p:wip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632384" cy="757551"/>
          </a:xfrm>
        </p:spPr>
        <p:txBody>
          <a:bodyPr/>
          <a:lstStyle/>
          <a:p>
            <a:r>
              <a:rPr lang="en-CA" altLang="en-US" sz="1600" dirty="0" smtClean="0"/>
              <a:t>Dynamic Routing Protocols</a:t>
            </a:r>
            <a:br>
              <a:rPr lang="en-CA" altLang="en-US" sz="1600" dirty="0" smtClean="0"/>
            </a:br>
            <a:r>
              <a:rPr lang="en-CA" altLang="en-US" dirty="0" smtClean="0"/>
              <a:t>IPv4 Routing Protocols</a:t>
            </a:r>
          </a:p>
        </p:txBody>
      </p:sp>
      <p:sp>
        <p:nvSpPr>
          <p:cNvPr id="3" name="Content Placeholder 2"/>
          <p:cNvSpPr>
            <a:spLocks noGrp="1"/>
          </p:cNvSpPr>
          <p:nvPr>
            <p:ph idx="1"/>
          </p:nvPr>
        </p:nvSpPr>
        <p:spPr>
          <a:xfrm>
            <a:off x="5118756" y="452487"/>
            <a:ext cx="3938180" cy="4072379"/>
          </a:xfrm>
        </p:spPr>
        <p:txBody>
          <a:bodyPr/>
          <a:lstStyle/>
          <a:p>
            <a:r>
              <a:rPr lang="en-CA" altLang="en-US" dirty="0"/>
              <a:t>O</a:t>
            </a:r>
            <a:r>
              <a:rPr lang="en-CA" altLang="en-US" dirty="0" smtClean="0"/>
              <a:t>ne of the major advantages of dynamic routing protocols over static routes -determine </a:t>
            </a:r>
            <a:r>
              <a:rPr lang="en-CA" altLang="en-US" dirty="0"/>
              <a:t>a new best path if the initial path becomes unusable.  </a:t>
            </a:r>
          </a:p>
          <a:p>
            <a:r>
              <a:rPr lang="en-CA" altLang="en-US" dirty="0" smtClean="0"/>
              <a:t>Dynamic routing protocols can adjust to topology changes without involving the network administrator.</a:t>
            </a:r>
          </a:p>
          <a:p>
            <a:r>
              <a:rPr lang="en-CA" altLang="en-US" dirty="0" smtClean="0"/>
              <a:t>Cisco routers support a variety of IPv4 routing protocols including:</a:t>
            </a:r>
          </a:p>
          <a:p>
            <a:pPr lvl="1"/>
            <a:r>
              <a:rPr lang="en-CA" altLang="en-US" dirty="0" smtClean="0"/>
              <a:t>EIGRP</a:t>
            </a:r>
          </a:p>
          <a:p>
            <a:pPr lvl="1"/>
            <a:r>
              <a:rPr lang="en-CA" altLang="en-US" dirty="0" smtClean="0"/>
              <a:t>OSPF</a:t>
            </a:r>
          </a:p>
          <a:p>
            <a:pPr lvl="1"/>
            <a:r>
              <a:rPr lang="en-CA" altLang="en-US" dirty="0" smtClean="0"/>
              <a:t>IS-IS</a:t>
            </a:r>
          </a:p>
          <a:p>
            <a:pPr lvl="1"/>
            <a:r>
              <a:rPr lang="en-CA" altLang="en-US" dirty="0" smtClean="0"/>
              <a:t>RIP</a:t>
            </a:r>
          </a:p>
          <a:p>
            <a:pPr lvl="1">
              <a:buClr>
                <a:srgbClr val="58585B"/>
              </a:buClr>
            </a:pPr>
            <a:r>
              <a:rPr lang="en-CA" altLang="en-US" dirty="0" smtClean="0"/>
              <a:t>Use </a:t>
            </a:r>
            <a:r>
              <a:rPr lang="en-CA" altLang="en-US" b="1" dirty="0" smtClean="0"/>
              <a:t>router ? </a:t>
            </a:r>
            <a:r>
              <a:rPr lang="en-CA" altLang="en-US" dirty="0"/>
              <a:t>i</a:t>
            </a:r>
            <a:r>
              <a:rPr lang="en-CA" altLang="en-US" dirty="0" smtClean="0"/>
              <a:t>n global </a:t>
            </a:r>
            <a:r>
              <a:rPr lang="en-CA" altLang="en-US" dirty="0" err="1" smtClean="0"/>
              <a:t>config</a:t>
            </a:r>
            <a:r>
              <a:rPr lang="en-CA" altLang="en-US" dirty="0" smtClean="0"/>
              <a:t> mode to see the complete list.</a:t>
            </a:r>
            <a:endParaRPr lang="en-CA" altLang="en-US" dirty="0"/>
          </a:p>
          <a:p>
            <a:pPr lvl="1"/>
            <a:endParaRPr lang="en-CA" altLang="en-US" dirty="0" smtClean="0"/>
          </a:p>
          <a:p>
            <a:pPr lvl="1"/>
            <a:endParaRPr lang="en-CA" altLang="en-US" dirty="0" smtClean="0"/>
          </a:p>
          <a:p>
            <a:pPr lvl="1"/>
            <a:endParaRPr lang="en-CA" altLang="en-US" dirty="0" smtClean="0"/>
          </a:p>
          <a:p>
            <a:endParaRPr lang="en-CA" altLang="en-US" dirty="0" smtClean="0"/>
          </a:p>
          <a:p>
            <a:endParaRPr lang="en-CA" altLang="en-US" dirty="0"/>
          </a:p>
        </p:txBody>
      </p:sp>
      <p:pic>
        <p:nvPicPr>
          <p:cNvPr id="4" name="Picture 3"/>
          <p:cNvPicPr>
            <a:picLocks noChangeAspect="1"/>
          </p:cNvPicPr>
          <p:nvPr/>
        </p:nvPicPr>
        <p:blipFill>
          <a:blip r:embed="rId3"/>
          <a:stretch>
            <a:fillRect/>
          </a:stretch>
        </p:blipFill>
        <p:spPr>
          <a:xfrm>
            <a:off x="156892" y="859946"/>
            <a:ext cx="4829175" cy="3371850"/>
          </a:xfrm>
          <a:prstGeom prst="rect">
            <a:avLst/>
          </a:prstGeom>
        </p:spPr>
      </p:pic>
    </p:spTree>
    <p:extLst>
      <p:ext uri="{BB962C8B-B14F-4D97-AF65-F5344CB8AC3E}">
        <p14:creationId xmlns:p14="http://schemas.microsoft.com/office/powerpoint/2010/main" val="538066834"/>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CA" altLang="en-US" sz="1600" dirty="0" smtClean="0"/>
              <a:t>Router Functions</a:t>
            </a:r>
            <a:br>
              <a:rPr lang="en-CA" altLang="en-US" sz="1600" dirty="0" smtClean="0"/>
            </a:br>
            <a:r>
              <a:rPr lang="en-CA" altLang="en-US" dirty="0" smtClean="0"/>
              <a:t>Characteristics of a Network (Cont.)</a:t>
            </a:r>
          </a:p>
        </p:txBody>
      </p:sp>
      <p:sp>
        <p:nvSpPr>
          <p:cNvPr id="3" name="Content Placeholder 2"/>
          <p:cNvSpPr>
            <a:spLocks noGrp="1"/>
          </p:cNvSpPr>
          <p:nvPr>
            <p:ph idx="1"/>
          </p:nvPr>
        </p:nvSpPr>
        <p:spPr>
          <a:xfrm>
            <a:off x="4361320" y="798944"/>
            <a:ext cx="4339850" cy="3843508"/>
          </a:xfrm>
        </p:spPr>
        <p:txBody>
          <a:bodyPr/>
          <a:lstStyle/>
          <a:p>
            <a:pPr lvl="1"/>
            <a:r>
              <a:rPr lang="en-CA" altLang="en-US" dirty="0" smtClean="0"/>
              <a:t>Cost – general expense for purchasing of network components as well as installation and maintenance of the network</a:t>
            </a:r>
          </a:p>
          <a:p>
            <a:pPr lvl="1"/>
            <a:r>
              <a:rPr lang="en-CA" altLang="en-US" dirty="0" smtClean="0"/>
              <a:t>Security – indicates how protected the network is, including the information that is transmitted over the network</a:t>
            </a:r>
          </a:p>
          <a:p>
            <a:pPr lvl="1"/>
            <a:r>
              <a:rPr lang="en-CA" altLang="en-US" dirty="0" smtClean="0"/>
              <a:t>Availability – refers to the likelihood that the network is available for use when it is required</a:t>
            </a:r>
          </a:p>
          <a:p>
            <a:pPr lvl="1"/>
            <a:r>
              <a:rPr lang="en-CA" altLang="en-US" dirty="0" smtClean="0"/>
              <a:t>Scalability – indicates how easily the network can accommodate more users and data transmission requirements as they increase</a:t>
            </a:r>
          </a:p>
          <a:p>
            <a:pPr lvl="1"/>
            <a:r>
              <a:rPr lang="en-CA" altLang="en-US" dirty="0" smtClean="0"/>
              <a:t>Reliability – indicates the dependability of the components that make up the network including the routers, switches, PCs, and servers; often measured as MTBF (mean time between failures) </a:t>
            </a:r>
          </a:p>
          <a:p>
            <a:endParaRPr lang="en-CA" altLang="en-US" dirty="0">
              <a:solidFill>
                <a:srgbClr val="000000"/>
              </a:solidFill>
            </a:endParaRPr>
          </a:p>
        </p:txBody>
      </p:sp>
      <p:pic>
        <p:nvPicPr>
          <p:cNvPr id="4" name="Picture 3"/>
          <p:cNvPicPr>
            <a:picLocks noChangeAspect="1"/>
          </p:cNvPicPr>
          <p:nvPr/>
        </p:nvPicPr>
        <p:blipFill>
          <a:blip r:embed="rId3"/>
          <a:stretch>
            <a:fillRect/>
          </a:stretch>
        </p:blipFill>
        <p:spPr>
          <a:xfrm>
            <a:off x="260889" y="798944"/>
            <a:ext cx="3657600" cy="3781425"/>
          </a:xfrm>
          <a:prstGeom prst="rect">
            <a:avLst/>
          </a:prstGeom>
        </p:spPr>
      </p:pic>
    </p:spTree>
    <p:extLst>
      <p:ext uri="{BB962C8B-B14F-4D97-AF65-F5344CB8AC3E}">
        <p14:creationId xmlns:p14="http://schemas.microsoft.com/office/powerpoint/2010/main" val="3828838925"/>
      </p:ext>
    </p:extLst>
  </p:cSld>
  <p:clrMapOvr>
    <a:masterClrMapping/>
  </p:clrMapOvr>
  <p:transition spd="slow">
    <p:wip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4" y="915409"/>
            <a:ext cx="8199069" cy="1802391"/>
          </a:xfrm>
        </p:spPr>
        <p:txBody>
          <a:bodyPr/>
          <a:lstStyle/>
          <a:p>
            <a:r>
              <a:rPr lang="en-US" dirty="0" smtClean="0"/>
              <a:t>1.4 Summary</a:t>
            </a:r>
            <a:endParaRPr lang="en-US" dirty="0"/>
          </a:p>
        </p:txBody>
      </p:sp>
    </p:spTree>
    <p:extLst>
      <p:ext uri="{BB962C8B-B14F-4D97-AF65-F5344CB8AC3E}">
        <p14:creationId xmlns:p14="http://schemas.microsoft.com/office/powerpoint/2010/main" val="2549590652"/>
      </p:ext>
    </p:extLst>
  </p:cSld>
  <p:clrMapOvr>
    <a:masterClrMapping/>
  </p:clrMapOvr>
  <p:transition spd="slow">
    <p:wip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bwMode="auto">
          <a:xfrm>
            <a:off x="1417131" y="1154627"/>
            <a:ext cx="6450388" cy="1864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endParaRPr lang="en-US" sz="1200" dirty="0"/>
          </a:p>
        </p:txBody>
      </p:sp>
      <p:sp>
        <p:nvSpPr>
          <p:cNvPr id="4" name="Content Placeholder 3"/>
          <p:cNvSpPr>
            <a:spLocks noGrp="1"/>
          </p:cNvSpPr>
          <p:nvPr>
            <p:ph idx="1"/>
          </p:nvPr>
        </p:nvSpPr>
        <p:spPr/>
        <p:txBody>
          <a:bodyPr/>
          <a:lstStyle/>
          <a:p>
            <a:pPr marL="286941" indent="-285750">
              <a:buClr>
                <a:srgbClr val="58585B"/>
              </a:buClr>
            </a:pPr>
            <a:r>
              <a:rPr lang="en-US" dirty="0"/>
              <a:t>Configure a router to route between multiple </a:t>
            </a:r>
            <a:r>
              <a:rPr lang="en-US" dirty="0" smtClean="0"/>
              <a:t>directly connected </a:t>
            </a:r>
            <a:r>
              <a:rPr lang="en-US" dirty="0"/>
              <a:t>networks.</a:t>
            </a:r>
          </a:p>
          <a:p>
            <a:pPr marL="286941" lvl="1" indent="-285750">
              <a:spcBef>
                <a:spcPts val="600"/>
              </a:spcBef>
              <a:spcAft>
                <a:spcPts val="600"/>
              </a:spcAft>
              <a:buClr>
                <a:srgbClr val="58585B"/>
              </a:buClr>
              <a:buSzPct val="90000"/>
              <a:buFont typeface="Wingdings" panose="05000000000000000000" pitchFamily="2" charset="2"/>
              <a:buChar char="§"/>
            </a:pPr>
            <a:r>
              <a:rPr lang="en-CA" dirty="0" smtClean="0"/>
              <a:t>Explain </a:t>
            </a:r>
            <a:r>
              <a:rPr lang="en-CA" dirty="0"/>
              <a:t>how routers use information in data packets to make forwarding decisions in a small to medium-sized business </a:t>
            </a:r>
            <a:r>
              <a:rPr lang="en-CA" dirty="0" smtClean="0"/>
              <a:t>network</a:t>
            </a:r>
          </a:p>
          <a:p>
            <a:pPr marL="286941" lvl="1" indent="-285750">
              <a:spcBef>
                <a:spcPts val="600"/>
              </a:spcBef>
              <a:spcAft>
                <a:spcPts val="600"/>
              </a:spcAft>
              <a:buClr>
                <a:srgbClr val="58585B"/>
              </a:buClr>
              <a:buSzPct val="90000"/>
              <a:buFont typeface="Wingdings" panose="05000000000000000000" pitchFamily="2" charset="2"/>
              <a:buChar char="§"/>
            </a:pPr>
            <a:r>
              <a:rPr lang="en-US" dirty="0" smtClean="0"/>
              <a:t>Explain </a:t>
            </a:r>
            <a:r>
              <a:rPr lang="en-US" dirty="0"/>
              <a:t>how a router learns about remote networks when operating in a small to medium-sized business network.</a:t>
            </a:r>
          </a:p>
          <a:p>
            <a:pPr marL="286941" indent="-285750">
              <a:buClr>
                <a:srgbClr val="58585B"/>
              </a:buClr>
            </a:pPr>
            <a:endParaRPr lang="en-CA" dirty="0"/>
          </a:p>
          <a:p>
            <a:endParaRPr lang="en-US" dirty="0"/>
          </a:p>
        </p:txBody>
      </p:sp>
      <p:sp>
        <p:nvSpPr>
          <p:cNvPr id="21505" name="Rectangle 2"/>
          <p:cNvSpPr>
            <a:spLocks noGrp="1" noChangeArrowheads="1"/>
          </p:cNvSpPr>
          <p:nvPr>
            <p:ph type="title"/>
          </p:nvPr>
        </p:nvSpPr>
        <p:spPr/>
        <p:txBody>
          <a:bodyPr/>
          <a:lstStyle/>
          <a:p>
            <a:r>
              <a:rPr lang="en-US" sz="1400" dirty="0" smtClean="0">
                <a:latin typeface="Arial" charset="0"/>
              </a:rPr>
              <a:t>Conclusion</a:t>
            </a:r>
            <a:r>
              <a:rPr lang="en-US" dirty="0" smtClean="0">
                <a:latin typeface="Arial" charset="0"/>
              </a:rPr>
              <a:t/>
            </a:r>
            <a:br>
              <a:rPr lang="en-US" dirty="0" smtClean="0">
                <a:latin typeface="Arial" charset="0"/>
              </a:rPr>
            </a:br>
            <a:r>
              <a:rPr lang="en-US" dirty="0">
                <a:latin typeface="Arial" charset="0"/>
              </a:rPr>
              <a:t>Chapter </a:t>
            </a:r>
            <a:r>
              <a:rPr lang="en-US" dirty="0" smtClean="0">
                <a:latin typeface="Arial" charset="0"/>
              </a:rPr>
              <a:t>2: Routing Concepts</a:t>
            </a:r>
            <a:endParaRPr lang="en-US" dirty="0">
              <a:latin typeface="Arial" charset="0"/>
            </a:endParaRPr>
          </a:p>
        </p:txBody>
      </p:sp>
    </p:spTree>
    <p:extLst>
      <p:ext uri="{BB962C8B-B14F-4D97-AF65-F5344CB8AC3E}">
        <p14:creationId xmlns:p14="http://schemas.microsoft.com/office/powerpoint/2010/main" val="1230784242"/>
      </p:ext>
    </p:extLst>
  </p:cSld>
  <p:clrMapOvr>
    <a:masterClrMapping/>
  </p:clrMapOvr>
  <p:transition spd="slow">
    <p:wip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400" dirty="0" smtClean="0">
                <a:latin typeface="Arial" charset="0"/>
              </a:rPr>
              <a:t>Chapter 1</a:t>
            </a:r>
            <a:r>
              <a:rPr lang="en-US" dirty="0">
                <a:latin typeface="Arial" charset="0"/>
              </a:rPr>
              <a:t/>
            </a:r>
            <a:br>
              <a:rPr lang="en-US" dirty="0">
                <a:latin typeface="Arial" charset="0"/>
              </a:rPr>
            </a:br>
            <a:r>
              <a:rPr lang="en-US" dirty="0">
                <a:latin typeface="Arial" charset="0"/>
              </a:rPr>
              <a:t>New Terms and Commands</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3098269251"/>
              </p:ext>
            </p:extLst>
          </p:nvPr>
        </p:nvGraphicFramePr>
        <p:xfrm>
          <a:off x="350357" y="757639"/>
          <a:ext cx="8853486" cy="4277360"/>
        </p:xfrm>
        <a:graphic>
          <a:graphicData uri="http://schemas.openxmlformats.org/drawingml/2006/table">
            <a:tbl>
              <a:tblPr firstRow="1" bandRow="1">
                <a:tableStyleId>{F5AB1C69-6EDB-4FF4-983F-18BD219EF322}</a:tableStyleId>
              </a:tblPr>
              <a:tblGrid>
                <a:gridCol w="2951162">
                  <a:extLst>
                    <a:ext uri="{9D8B030D-6E8A-4147-A177-3AD203B41FA5}">
                      <a16:colId xmlns:a16="http://schemas.microsoft.com/office/drawing/2014/main" val="2731093094"/>
                    </a:ext>
                  </a:extLst>
                </a:gridCol>
                <a:gridCol w="2951162">
                  <a:extLst>
                    <a:ext uri="{9D8B030D-6E8A-4147-A177-3AD203B41FA5}">
                      <a16:colId xmlns:a16="http://schemas.microsoft.com/office/drawing/2014/main" val="2353496225"/>
                    </a:ext>
                  </a:extLst>
                </a:gridCol>
                <a:gridCol w="2951162">
                  <a:extLst>
                    <a:ext uri="{9D8B030D-6E8A-4147-A177-3AD203B41FA5}">
                      <a16:colId xmlns:a16="http://schemas.microsoft.com/office/drawing/2014/main" val="281959122"/>
                    </a:ext>
                  </a:extLst>
                </a:gridCol>
              </a:tblGrid>
              <a:tr h="4003894">
                <a:tc>
                  <a:txBody>
                    <a:bodyPr/>
                    <a:lstStyle/>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Topology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physical topology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logical Topology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Speed</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Availability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Scalability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Reliability</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routing table</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Central processing unit (CPU)</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Internetwork Operating System (IOS)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volatile</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non-volatile</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Random Access Memory (RAM)</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Read</a:t>
                      </a:r>
                      <a:r>
                        <a:rPr lang="en-US" b="0" baseline="0" dirty="0" smtClean="0">
                          <a:solidFill>
                            <a:schemeClr val="tx1"/>
                          </a:solidFill>
                          <a:latin typeface="+mn-lt"/>
                        </a:rPr>
                        <a:t>-Only Memory (ROM)</a:t>
                      </a:r>
                      <a:endParaRPr lang="en-US" b="0" dirty="0" smtClean="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Non-Volatile Random Access Memory (NVRAM)</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Flash</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static routes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dynamic routing protocols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Process switching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Fast switching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fast-switching cache</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Cisco Express Forwarding (CEF)</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Forwarding Information Base (FIB)</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adjacency table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voice over IP (VoIP) phones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wireless access points (WAPs)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Gateway of Last Resort</a:t>
                      </a:r>
                    </a:p>
                    <a:p>
                      <a:pPr marL="173038" indent="-173038" algn="l" defTabSz="685777" rtl="0" eaLnBrk="1" latinLnBrk="0" hangingPunct="1">
                        <a:spcBef>
                          <a:spcPts val="200"/>
                        </a:spcBef>
                        <a:spcAft>
                          <a:spcPts val="200"/>
                        </a:spcAft>
                        <a:buFont typeface="Arial" panose="020B0604020202020204" pitchFamily="34" charset="0"/>
                        <a:buChar char="•"/>
                      </a:pPr>
                      <a:endParaRPr lang="en-US" sz="1400" b="0" kern="1200" dirty="0" smtClean="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production environment</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USB-to-RS-232 compatible serial port adapter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USB Type-A to USB Type-B (mini-B USB)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switched virtual interface (SVI)</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High-Speed WAN Interface Card (HWIC) slots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IPv6 link-local address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IPv6 global unicast address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EUI-64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loopback interface</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ICMPv6 Neighbor Solicitation and Neighbor Advertisement messages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smtClean="0">
                          <a:solidFill>
                            <a:schemeClr val="tx1"/>
                          </a:solidFill>
                          <a:latin typeface="+mn-lt"/>
                          <a:ea typeface="+mn-ea"/>
                          <a:cs typeface="+mn-cs"/>
                        </a:rPr>
                        <a:t>neighbor cache</a:t>
                      </a:r>
                    </a:p>
                    <a:p>
                      <a:pPr marL="173038" indent="-173038" algn="l" defTabSz="685777" rtl="0" eaLnBrk="1" latinLnBrk="0" hangingPunct="1">
                        <a:spcBef>
                          <a:spcPts val="200"/>
                        </a:spcBef>
                        <a:spcAft>
                          <a:spcPts val="200"/>
                        </a:spcAft>
                        <a:buFont typeface="Arial" panose="020B0604020202020204" pitchFamily="34" charset="0"/>
                        <a:buChar char="•"/>
                      </a:pPr>
                      <a:endParaRPr lang="en-US" sz="1400" b="0" kern="1200" dirty="0" smtClean="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0795013"/>
                  </a:ext>
                </a:extLst>
              </a:tr>
            </a:tbl>
          </a:graphicData>
        </a:graphic>
      </p:graphicFrame>
    </p:spTree>
    <p:extLst>
      <p:ext uri="{BB962C8B-B14F-4D97-AF65-F5344CB8AC3E}">
        <p14:creationId xmlns:p14="http://schemas.microsoft.com/office/powerpoint/2010/main" val="994453015"/>
      </p:ext>
    </p:extLst>
  </p:cSld>
  <p:clrMapOvr>
    <a:masterClrMapping/>
  </p:clrMapOvr>
  <p:transition spd="slow">
    <p:wipe/>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400" dirty="0" smtClean="0">
                <a:latin typeface="Arial" charset="0"/>
              </a:rPr>
              <a:t>Chapter 1</a:t>
            </a:r>
            <a:r>
              <a:rPr lang="en-US" dirty="0">
                <a:latin typeface="Arial" charset="0"/>
              </a:rPr>
              <a:t/>
            </a:r>
            <a:br>
              <a:rPr lang="en-US" dirty="0">
                <a:latin typeface="Arial" charset="0"/>
              </a:rPr>
            </a:br>
            <a:r>
              <a:rPr lang="en-US" dirty="0">
                <a:latin typeface="Arial" charset="0"/>
              </a:rPr>
              <a:t>New Terms and </a:t>
            </a:r>
            <a:r>
              <a:rPr lang="en-US" dirty="0" smtClean="0">
                <a:latin typeface="Arial" charset="0"/>
              </a:rPr>
              <a:t>Commands (Cont.)</a:t>
            </a:r>
            <a:endParaRPr lang="en-US" dirty="0">
              <a:latin typeface="Arial" charset="0"/>
            </a:endParaRP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4023822840"/>
              </p:ext>
            </p:extLst>
          </p:nvPr>
        </p:nvGraphicFramePr>
        <p:xfrm>
          <a:off x="144463" y="798513"/>
          <a:ext cx="8853486" cy="2682240"/>
        </p:xfrm>
        <a:graphic>
          <a:graphicData uri="http://schemas.openxmlformats.org/drawingml/2006/table">
            <a:tbl>
              <a:tblPr firstRow="1" bandRow="1">
                <a:tableStyleId>{F5AB1C69-6EDB-4FF4-983F-18BD219EF322}</a:tableStyleId>
              </a:tblPr>
              <a:tblGrid>
                <a:gridCol w="2951162">
                  <a:extLst>
                    <a:ext uri="{9D8B030D-6E8A-4147-A177-3AD203B41FA5}">
                      <a16:colId xmlns:a16="http://schemas.microsoft.com/office/drawing/2014/main" val="2731093094"/>
                    </a:ext>
                  </a:extLst>
                </a:gridCol>
                <a:gridCol w="2951162">
                  <a:extLst>
                    <a:ext uri="{9D8B030D-6E8A-4147-A177-3AD203B41FA5}">
                      <a16:colId xmlns:a16="http://schemas.microsoft.com/office/drawing/2014/main" val="2353496225"/>
                    </a:ext>
                  </a:extLst>
                </a:gridCol>
                <a:gridCol w="2951162">
                  <a:extLst>
                    <a:ext uri="{9D8B030D-6E8A-4147-A177-3AD203B41FA5}">
                      <a16:colId xmlns:a16="http://schemas.microsoft.com/office/drawing/2014/main" val="281959122"/>
                    </a:ext>
                  </a:extLst>
                </a:gridCol>
              </a:tblGrid>
              <a:tr h="370840">
                <a:tc>
                  <a:txBody>
                    <a:bodyPr/>
                    <a:lstStyle/>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administrative distance (AD)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Directly connected routes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Remote routes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Local Route interfaces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Directly connected interfaces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default static route </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metric</a:t>
                      </a:r>
                    </a:p>
                    <a:p>
                      <a:pPr marL="173038" indent="-173038">
                        <a:spcBef>
                          <a:spcPts val="200"/>
                        </a:spcBef>
                        <a:spcAft>
                          <a:spcPts val="200"/>
                        </a:spcAft>
                        <a:buFont typeface="Arial" panose="020B0604020202020204" pitchFamily="34" charset="0"/>
                        <a:buChar char="•"/>
                      </a:pPr>
                      <a:r>
                        <a:rPr lang="en-US" b="0" dirty="0" smtClean="0">
                          <a:solidFill>
                            <a:schemeClr val="tx1"/>
                          </a:solidFill>
                          <a:latin typeface="+mn-lt"/>
                        </a:rPr>
                        <a:t>equal cost load balancing</a:t>
                      </a:r>
                    </a:p>
                    <a:p>
                      <a:pPr marL="0" indent="0">
                        <a:spcBef>
                          <a:spcPts val="200"/>
                        </a:spcBef>
                        <a:spcAft>
                          <a:spcPts val="200"/>
                        </a:spcAft>
                        <a:buFont typeface="Arial" panose="020B0604020202020204" pitchFamily="34" charset="0"/>
                        <a:buNone/>
                      </a:pPr>
                      <a:endParaRPr lang="en-US" b="0" dirty="0" smtClean="0">
                        <a:solidFill>
                          <a:schemeClr val="tx1"/>
                        </a:solidFill>
                        <a:latin typeface="+mn-lt"/>
                      </a:endParaRPr>
                    </a:p>
                    <a:p>
                      <a:pPr marL="173038" indent="-173038">
                        <a:spcBef>
                          <a:spcPts val="200"/>
                        </a:spcBef>
                        <a:spcAft>
                          <a:spcPts val="200"/>
                        </a:spcAft>
                        <a:buFont typeface="Arial" panose="020B0604020202020204" pitchFamily="34" charset="0"/>
                        <a:buChar char="•"/>
                      </a:pPr>
                      <a:endParaRPr lang="en-US" b="0" dirty="0" smtClean="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endParaRPr lang="en-US" sz="1400" b="0" kern="1200" dirty="0" smtClean="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endParaRPr lang="en-US" sz="1400" b="0" kern="1200" dirty="0" smtClean="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0795013"/>
                  </a:ext>
                </a:extLst>
              </a:tr>
            </a:tbl>
          </a:graphicData>
        </a:graphic>
      </p:graphicFrame>
    </p:spTree>
    <p:extLst>
      <p:ext uri="{BB962C8B-B14F-4D97-AF65-F5344CB8AC3E}">
        <p14:creationId xmlns:p14="http://schemas.microsoft.com/office/powerpoint/2010/main" val="1627939393"/>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CA" altLang="en-US" sz="1600" dirty="0" smtClean="0"/>
              <a:t>Router Functions</a:t>
            </a:r>
            <a:br>
              <a:rPr lang="en-CA" altLang="en-US" sz="1600" dirty="0" smtClean="0"/>
            </a:br>
            <a:r>
              <a:rPr lang="en-CA" altLang="en-US" dirty="0" smtClean="0"/>
              <a:t>Why Routing?</a:t>
            </a:r>
          </a:p>
        </p:txBody>
      </p:sp>
      <p:sp>
        <p:nvSpPr>
          <p:cNvPr id="3" name="Content Placeholder 2"/>
          <p:cNvSpPr>
            <a:spLocks noGrp="1"/>
          </p:cNvSpPr>
          <p:nvPr>
            <p:ph idx="1"/>
          </p:nvPr>
        </p:nvSpPr>
        <p:spPr>
          <a:xfrm>
            <a:off x="5317572" y="939207"/>
            <a:ext cx="3598877" cy="3095610"/>
          </a:xfrm>
        </p:spPr>
        <p:txBody>
          <a:bodyPr/>
          <a:lstStyle/>
          <a:p>
            <a:r>
              <a:rPr lang="en-CA" altLang="en-US" dirty="0" smtClean="0"/>
              <a:t>Router:</a:t>
            </a:r>
          </a:p>
          <a:p>
            <a:pPr lvl="1"/>
            <a:r>
              <a:rPr lang="en-CA" altLang="en-US" dirty="0"/>
              <a:t>C</a:t>
            </a:r>
            <a:r>
              <a:rPr lang="en-CA" altLang="en-US" dirty="0" smtClean="0"/>
              <a:t>onnects one network to another network </a:t>
            </a:r>
          </a:p>
          <a:p>
            <a:pPr lvl="1"/>
            <a:r>
              <a:rPr lang="en-CA" altLang="en-US" dirty="0"/>
              <a:t>D</a:t>
            </a:r>
            <a:r>
              <a:rPr lang="en-CA" altLang="en-US" dirty="0" smtClean="0"/>
              <a:t>etermines the best route to the destination before forwarding traffic to the next router along the path</a:t>
            </a:r>
            <a:endParaRPr lang="en-CA" altLang="en-US" dirty="0"/>
          </a:p>
          <a:p>
            <a:pPr lvl="1"/>
            <a:r>
              <a:rPr lang="en-CA" altLang="en-US" dirty="0"/>
              <a:t>R</a:t>
            </a:r>
            <a:r>
              <a:rPr lang="en-CA" altLang="en-US" dirty="0" smtClean="0"/>
              <a:t>esponsible for routing traffic between network</a:t>
            </a:r>
          </a:p>
          <a:p>
            <a:pPr lvl="1"/>
            <a:r>
              <a:rPr lang="en-CA" altLang="en-US" dirty="0" smtClean="0"/>
              <a:t>Routing table used to determine the most efficient path to reach the destination</a:t>
            </a:r>
          </a:p>
        </p:txBody>
      </p:sp>
      <p:pic>
        <p:nvPicPr>
          <p:cNvPr id="5" name="Picture 4"/>
          <p:cNvPicPr>
            <a:picLocks noChangeAspect="1"/>
          </p:cNvPicPr>
          <p:nvPr/>
        </p:nvPicPr>
        <p:blipFill>
          <a:blip r:embed="rId3"/>
          <a:stretch>
            <a:fillRect/>
          </a:stretch>
        </p:blipFill>
        <p:spPr>
          <a:xfrm>
            <a:off x="288372" y="939207"/>
            <a:ext cx="5029200" cy="3609975"/>
          </a:xfrm>
          <a:prstGeom prst="rect">
            <a:avLst/>
          </a:prstGeom>
        </p:spPr>
      </p:pic>
    </p:spTree>
    <p:extLst>
      <p:ext uri="{BB962C8B-B14F-4D97-AF65-F5344CB8AC3E}">
        <p14:creationId xmlns:p14="http://schemas.microsoft.com/office/powerpoint/2010/main" val="1556890323"/>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353885" cy="757551"/>
          </a:xfrm>
        </p:spPr>
        <p:txBody>
          <a:bodyPr/>
          <a:lstStyle/>
          <a:p>
            <a:r>
              <a:rPr lang="en-CA" altLang="en-US" sz="1600" dirty="0" smtClean="0"/>
              <a:t>Router Functions</a:t>
            </a:r>
            <a:br>
              <a:rPr lang="en-CA" altLang="en-US" sz="1600" dirty="0" smtClean="0"/>
            </a:br>
            <a:r>
              <a:rPr lang="en-CA" altLang="en-US" dirty="0" smtClean="0"/>
              <a:t>Routers Are Computers</a:t>
            </a:r>
          </a:p>
        </p:txBody>
      </p:sp>
      <p:sp>
        <p:nvSpPr>
          <p:cNvPr id="3" name="Content Placeholder 2"/>
          <p:cNvSpPr>
            <a:spLocks noGrp="1"/>
          </p:cNvSpPr>
          <p:nvPr>
            <p:ph idx="1"/>
          </p:nvPr>
        </p:nvSpPr>
        <p:spPr>
          <a:xfrm>
            <a:off x="4514315" y="521166"/>
            <a:ext cx="4411562" cy="4145102"/>
          </a:xfrm>
        </p:spPr>
        <p:txBody>
          <a:bodyPr/>
          <a:lstStyle/>
          <a:p>
            <a:r>
              <a:rPr lang="en-CA" altLang="en-US" dirty="0" smtClean="0"/>
              <a:t>A router is a specialized computer and requires the same components to operate as computers including:</a:t>
            </a:r>
          </a:p>
          <a:p>
            <a:pPr lvl="1"/>
            <a:r>
              <a:rPr lang="en-CA" altLang="en-US" dirty="0" smtClean="0"/>
              <a:t>Central Processing Unit (CPU)</a:t>
            </a:r>
          </a:p>
          <a:p>
            <a:pPr lvl="1"/>
            <a:r>
              <a:rPr lang="en-CA" altLang="en-US" dirty="0" smtClean="0"/>
              <a:t>Operating System (OS)</a:t>
            </a:r>
          </a:p>
          <a:p>
            <a:pPr lvl="2"/>
            <a:r>
              <a:rPr lang="en-CA" altLang="en-US" sz="1300" dirty="0" smtClean="0"/>
              <a:t>A desktop computer might use the Windows Operating System, but a Cisco Router uses the Cisco Internetwork Operating System (IOS).</a:t>
            </a:r>
          </a:p>
          <a:p>
            <a:pPr lvl="1"/>
            <a:r>
              <a:rPr lang="en-CA" altLang="en-US" dirty="0" smtClean="0"/>
              <a:t>Memory and storage (RAM, ROM, NVRAM, Flash, hard drive)</a:t>
            </a:r>
          </a:p>
          <a:p>
            <a:pPr lvl="2"/>
            <a:r>
              <a:rPr lang="en-CA" altLang="en-US" sz="1300" dirty="0" smtClean="0"/>
              <a:t>Non-volatile vs. volatile memory</a:t>
            </a:r>
          </a:p>
          <a:p>
            <a:pPr lvl="2"/>
            <a:r>
              <a:rPr lang="en-CA" altLang="en-US" sz="1300" dirty="0" smtClean="0"/>
              <a:t>Which one requires constant power to retain content?</a:t>
            </a:r>
          </a:p>
          <a:p>
            <a:r>
              <a:rPr lang="en-CA" altLang="en-US" dirty="0" smtClean="0"/>
              <a:t>Routers have specialized ports and network interface cards to interconnect devices to other networks</a:t>
            </a:r>
          </a:p>
          <a:p>
            <a:endParaRPr lang="en-CA" altLang="en-US" dirty="0" smtClean="0"/>
          </a:p>
        </p:txBody>
      </p:sp>
      <p:pic>
        <p:nvPicPr>
          <p:cNvPr id="2" name="Picture 1"/>
          <p:cNvPicPr>
            <a:picLocks noChangeAspect="1"/>
          </p:cNvPicPr>
          <p:nvPr/>
        </p:nvPicPr>
        <p:blipFill>
          <a:blip r:embed="rId3"/>
          <a:stretch>
            <a:fillRect/>
          </a:stretch>
        </p:blipFill>
        <p:spPr>
          <a:xfrm>
            <a:off x="433868" y="798944"/>
            <a:ext cx="3486150" cy="3590925"/>
          </a:xfrm>
          <a:prstGeom prst="rect">
            <a:avLst/>
          </a:prstGeom>
        </p:spPr>
      </p:pic>
    </p:spTree>
    <p:extLst>
      <p:ext uri="{BB962C8B-B14F-4D97-AF65-F5344CB8AC3E}">
        <p14:creationId xmlns:p14="http://schemas.microsoft.com/office/powerpoint/2010/main" val="1016389813"/>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 y="41393"/>
            <a:ext cx="4760535" cy="757551"/>
          </a:xfrm>
        </p:spPr>
        <p:txBody>
          <a:bodyPr/>
          <a:lstStyle/>
          <a:p>
            <a:r>
              <a:rPr lang="en-CA" altLang="en-US" sz="1600" dirty="0" smtClean="0"/>
              <a:t>Router Functions</a:t>
            </a:r>
            <a:br>
              <a:rPr lang="en-CA" altLang="en-US" sz="1600" dirty="0" smtClean="0"/>
            </a:br>
            <a:r>
              <a:rPr lang="en-CA" altLang="en-US" dirty="0" smtClean="0"/>
              <a:t>Routers Are Computers (Cont.)</a:t>
            </a:r>
          </a:p>
        </p:txBody>
      </p:sp>
      <p:pic>
        <p:nvPicPr>
          <p:cNvPr id="5" name="Picture 4"/>
          <p:cNvPicPr>
            <a:picLocks noChangeAspect="1"/>
          </p:cNvPicPr>
          <p:nvPr/>
        </p:nvPicPr>
        <p:blipFill>
          <a:blip r:embed="rId3"/>
          <a:stretch>
            <a:fillRect/>
          </a:stretch>
        </p:blipFill>
        <p:spPr>
          <a:xfrm>
            <a:off x="195814" y="1442301"/>
            <a:ext cx="5150843" cy="2318994"/>
          </a:xfrm>
          <a:prstGeom prst="rect">
            <a:avLst/>
          </a:prstGeom>
        </p:spPr>
      </p:pic>
      <p:pic>
        <p:nvPicPr>
          <p:cNvPr id="6" name="Picture 5"/>
          <p:cNvPicPr>
            <a:picLocks noChangeAspect="1"/>
          </p:cNvPicPr>
          <p:nvPr/>
        </p:nvPicPr>
        <p:blipFill>
          <a:blip r:embed="rId4"/>
          <a:stretch>
            <a:fillRect/>
          </a:stretch>
        </p:blipFill>
        <p:spPr>
          <a:xfrm>
            <a:off x="5436805" y="1276154"/>
            <a:ext cx="3445784" cy="2485141"/>
          </a:xfrm>
          <a:prstGeom prst="rect">
            <a:avLst/>
          </a:prstGeom>
        </p:spPr>
      </p:pic>
    </p:spTree>
    <p:extLst>
      <p:ext uri="{BB962C8B-B14F-4D97-AF65-F5344CB8AC3E}">
        <p14:creationId xmlns:p14="http://schemas.microsoft.com/office/powerpoint/2010/main" val="691223012"/>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A3178FD6-045E-43BB-9FF9-79BDC55288A1}" vid="{B3635A64-254C-4D4D-B1C2-6197525273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7755</TotalTime>
  <Words>6727</Words>
  <Application>Microsoft Office PowerPoint</Application>
  <PresentationFormat>On-screen Show (16:9)</PresentationFormat>
  <Paragraphs>699</Paragraphs>
  <Slides>63</Slides>
  <Notes>63</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ＭＳ Ｐゴシック</vt:lpstr>
      <vt:lpstr>Arial</vt:lpstr>
      <vt:lpstr>Calibri</vt:lpstr>
      <vt:lpstr>CiscoSans</vt:lpstr>
      <vt:lpstr>CiscoSans ExtraLight</vt:lpstr>
      <vt:lpstr>CiscoSans Thin</vt:lpstr>
      <vt:lpstr>Wingdings</vt:lpstr>
      <vt:lpstr>Default Theme</vt:lpstr>
      <vt:lpstr>Chapter 1: Routing Concepts</vt:lpstr>
      <vt:lpstr>Chapter 1 - Sections &amp; Objectives</vt:lpstr>
      <vt:lpstr>Chapter 1 - Sections &amp; Objectives</vt:lpstr>
      <vt:lpstr>1.1 Router Initial Configuration</vt:lpstr>
      <vt:lpstr>Router Functions Characteristics of a Network</vt:lpstr>
      <vt:lpstr>Router Functions Characteristics of a Network (Cont.)</vt:lpstr>
      <vt:lpstr>Router Functions Why Routing?</vt:lpstr>
      <vt:lpstr>Router Functions Routers Are Computers</vt:lpstr>
      <vt:lpstr>Router Functions Routers Are Computers (Cont.)</vt:lpstr>
      <vt:lpstr>Router Functions Routers Interconnect Networks</vt:lpstr>
      <vt:lpstr>Router Functions Routers Choose Best Paths</vt:lpstr>
      <vt:lpstr>Router Functions Packet Forwarding Mechanisms</vt:lpstr>
      <vt:lpstr>Router Functions Packet Forwarding Mechanisms (Cont.)</vt:lpstr>
      <vt:lpstr>Connect Devices Connect to a Network</vt:lpstr>
      <vt:lpstr>Connect Devices Connect to a Network (Cont.)</vt:lpstr>
      <vt:lpstr>Connect Devices Connect to a Network (Cont.)</vt:lpstr>
      <vt:lpstr>Connect Devices Default Gateways</vt:lpstr>
      <vt:lpstr>Connect Devices Document Network Addressing</vt:lpstr>
      <vt:lpstr>Connect Devices Enable IP on a Host</vt:lpstr>
      <vt:lpstr>Connect Devices Device LEDs</vt:lpstr>
      <vt:lpstr>Connect Devices Console Access</vt:lpstr>
      <vt:lpstr>Connect Devices Enable IP on a Switch</vt:lpstr>
      <vt:lpstr>Router Basic Settings Configure Basic Router Settings </vt:lpstr>
      <vt:lpstr>Router Basic Settings Configure an IPv4 Router Interface</vt:lpstr>
      <vt:lpstr>Router Basic Settings Configure an IPv6 Router Interface</vt:lpstr>
      <vt:lpstr>Router Basic Settings Configure an IPv6 Router Interface (Cont.)</vt:lpstr>
      <vt:lpstr>Router Basic Settings Configure an IPv4 Loopback Interface</vt:lpstr>
      <vt:lpstr>Verify Connectivity of Directly Connected Networks Verify Interface Settings</vt:lpstr>
      <vt:lpstr>Verify Connectivity of Directly Connected Networks Verify IPv6 Interface Settings</vt:lpstr>
      <vt:lpstr>Verify Connectivity of Directly Connected Networks Filter Show Command Output</vt:lpstr>
      <vt:lpstr>Verify Connectivity of Directly Connected Networks Command History Feature</vt:lpstr>
      <vt:lpstr>Verify Connectivity of Directly Connected Networks Lab – Configuring Basic Router Settings with IOS CLI</vt:lpstr>
      <vt:lpstr>1.2 Routing Decisions</vt:lpstr>
      <vt:lpstr>Switching Packets Between Networks Router Switching Function</vt:lpstr>
      <vt:lpstr>Switching Packets Between Networks Router Switching Function (Cont.)</vt:lpstr>
      <vt:lpstr>Switching Packets Between Networks Send a Packet</vt:lpstr>
      <vt:lpstr>Switching Packets Between Networks Forward to the Next Hop</vt:lpstr>
      <vt:lpstr>Switching Packets Between Networks Forward to the Next Hop (Cont.)</vt:lpstr>
      <vt:lpstr>Switching Packets Between Networks Packet Routing</vt:lpstr>
      <vt:lpstr>Switching Packets Between Networks Packet Routing (Cont.)</vt:lpstr>
      <vt:lpstr>Switching Packets Between Networks Reach the Destination</vt:lpstr>
      <vt:lpstr>Path Determination Routing Decisions</vt:lpstr>
      <vt:lpstr>Path Determination Best Path</vt:lpstr>
      <vt:lpstr>Path Determination Load Balancing</vt:lpstr>
      <vt:lpstr>Path Determination Administrative Distance</vt:lpstr>
      <vt:lpstr>1.3 Router Operation</vt:lpstr>
      <vt:lpstr>Analyze the Routing Table The Routing Table</vt:lpstr>
      <vt:lpstr>Analyze the Routing Table Routing Table Sources</vt:lpstr>
      <vt:lpstr>Analyze the Routing Table Remote Network Routing Entries</vt:lpstr>
      <vt:lpstr>Directly Connected Routes Directly Connected Interfaces</vt:lpstr>
      <vt:lpstr>Directly Connected Routes Directly Connected Routing Table Entries</vt:lpstr>
      <vt:lpstr>Directly Connected Routes Directly Connected Examples</vt:lpstr>
      <vt:lpstr>Directly Connected Routes Directly Connected IPv6 Example</vt:lpstr>
      <vt:lpstr>Statically Learned Routes Static Routes</vt:lpstr>
      <vt:lpstr>Statically Learned Routes Static Routes (Cont.)</vt:lpstr>
      <vt:lpstr>Statically Learned Routes Static Route Examples</vt:lpstr>
      <vt:lpstr>Statically Learned Routes Static IPv6 Route Examples</vt:lpstr>
      <vt:lpstr>Dynamic Routing Protocols Dynamic Routing</vt:lpstr>
      <vt:lpstr>Dynamic Routing Protocols IPv4 Routing Protocols</vt:lpstr>
      <vt:lpstr>1.4 Summary</vt:lpstr>
      <vt:lpstr>Conclusion Chapter 2: Routing Concepts</vt:lpstr>
      <vt:lpstr>Chapter 1 New Terms and Commands</vt:lpstr>
      <vt:lpstr>Chapter 1 New Terms and Commands (Cont.)</vt:lpstr>
    </vt:vector>
  </TitlesOfParts>
  <Company>Cisco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bvachon@cisco.com</dc:creator>
  <cp:lastModifiedBy>Cremin, Conn</cp:lastModifiedBy>
  <cp:revision>459</cp:revision>
  <cp:lastPrinted>2019-01-15T13:48:52Z</cp:lastPrinted>
  <dcterms:created xsi:type="dcterms:W3CDTF">2016-08-22T22:27:36Z</dcterms:created>
  <dcterms:modified xsi:type="dcterms:W3CDTF">2019-01-18T14:39:44Z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ies>
</file>

<file path=docProps/thumbnail.jpeg>
</file>